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10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47" r:id="rId9"/>
    <p:sldId id="265" r:id="rId10"/>
    <p:sldId id="1268" r:id="rId11"/>
    <p:sldId id="1309" r:id="rId12"/>
    <p:sldId id="1186" r:id="rId13"/>
    <p:sldId id="1181" r:id="rId14"/>
    <p:sldId id="1193" r:id="rId15"/>
    <p:sldId id="1194" r:id="rId16"/>
    <p:sldId id="1177" r:id="rId17"/>
    <p:sldId id="1195" r:id="rId18"/>
    <p:sldId id="266" r:id="rId19"/>
    <p:sldId id="1300" r:id="rId20"/>
    <p:sldId id="1301" r:id="rId21"/>
    <p:sldId id="1302" r:id="rId22"/>
    <p:sldId id="267" r:id="rId23"/>
    <p:sldId id="270" r:id="rId24"/>
    <p:sldId id="271" r:id="rId25"/>
    <p:sldId id="269" r:id="rId26"/>
    <p:sldId id="272" r:id="rId27"/>
    <p:sldId id="273" r:id="rId28"/>
    <p:sldId id="275" r:id="rId29"/>
    <p:sldId id="277" r:id="rId30"/>
    <p:sldId id="1307" r:id="rId31"/>
    <p:sldId id="1308" r:id="rId32"/>
    <p:sldId id="1303" r:id="rId33"/>
    <p:sldId id="278" r:id="rId34"/>
    <p:sldId id="279" r:id="rId35"/>
    <p:sldId id="280" r:id="rId36"/>
    <p:sldId id="281" r:id="rId37"/>
    <p:sldId id="282" r:id="rId38"/>
    <p:sldId id="1104" r:id="rId39"/>
    <p:sldId id="1197" r:id="rId40"/>
    <p:sldId id="1241" r:id="rId41"/>
    <p:sldId id="1242" r:id="rId42"/>
    <p:sldId id="1243" r:id="rId43"/>
    <p:sldId id="287" r:id="rId44"/>
    <p:sldId id="1198" r:id="rId45"/>
    <p:sldId id="1338" r:id="rId46"/>
    <p:sldId id="289" r:id="rId47"/>
    <p:sldId id="290" r:id="rId48"/>
    <p:sldId id="291" r:id="rId49"/>
    <p:sldId id="292" r:id="rId50"/>
    <p:sldId id="293" r:id="rId51"/>
    <p:sldId id="294" r:id="rId52"/>
    <p:sldId id="1115" r:id="rId53"/>
    <p:sldId id="1116" r:id="rId54"/>
    <p:sldId id="296" r:id="rId55"/>
    <p:sldId id="297" r:id="rId56"/>
    <p:sldId id="298" r:id="rId57"/>
    <p:sldId id="299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1166" r:id="rId10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2E796-7FDF-4506-9F5F-631628581EDB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FED50-3C96-4B30-8D13-42341A72A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6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Tanya audience, sharing bagaimana mereka menyusun jadual audit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AD7213-8EC6-45B0-A95D-3CD3B70D6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6180"/>
          </a:xfrm>
          <a:noFill/>
          <a:ln/>
        </p:spPr>
        <p:txBody>
          <a:bodyPr lIns="99158" tIns="49580" rIns="99158" bIns="49580"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76574-F62D-46CB-8966-5F1590C74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BDFB-F96B-48DD-B8AC-D4EDE936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4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6180"/>
          </a:xfrm>
          <a:noFill/>
          <a:ln/>
        </p:spPr>
        <p:txBody>
          <a:bodyPr lIns="99143" tIns="49572" rIns="99143" bIns="49572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458422-9188-4F7F-B843-AF89B78DE6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5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79B89-BBD4-489D-8E4D-365F3ED1A25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7913" y="712788"/>
            <a:ext cx="5205412" cy="3603625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5A879-344E-46BC-A6AE-33EE4C9FF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3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6180"/>
          </a:xfrm>
          <a:noFill/>
          <a:ln/>
        </p:spPr>
        <p:txBody>
          <a:bodyPr lIns="99158" tIns="49580" rIns="99158" bIns="49580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84EBE-4034-434E-A037-0EB3728AB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66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0C34-DF2C-4F31-8B5B-AE0B63FE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8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9597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D2E80F-5269-4660-B51B-ED757E870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4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9597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4CC2-BFA6-4EC7-B9FE-51BDA961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63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C24B29-BD81-4BC6-B696-0EDD1EAAD2E6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298" y="4910301"/>
            <a:ext cx="5237373" cy="4649967"/>
          </a:xfrm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DAB551-E55F-4C3D-AA91-A07E7892A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460" y="4909333"/>
            <a:ext cx="5237050" cy="4651306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02074-27F1-428B-AB62-D5EB7AAEE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3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Workshop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Key Changes ISO 9001:2015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79C46-73D7-462F-AA45-8005E244F5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23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6180"/>
          </a:xfrm>
          <a:noFill/>
          <a:ln/>
        </p:spPr>
        <p:txBody>
          <a:bodyPr lIns="99158" tIns="49580" rIns="99158" bIns="49580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5A751-3862-4A62-B5BD-60A6C7988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97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23875" y="744538"/>
            <a:ext cx="6629400" cy="45894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9017" y="4705636"/>
            <a:ext cx="6068833" cy="44518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158" tIns="49580" rIns="99158" bIns="49580"/>
          <a:lstStyle/>
          <a:p>
            <a:pPr eaLnBrk="1" hangingPunct="1"/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5D7D5-EF9F-4C95-98B5-879D9CBAE6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0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4EF91D-A7AF-4CA9-9989-FA958D68D983}" type="slidenum">
              <a:rPr lang="en-US" altLang="en-US" sz="1300"/>
              <a:pPr eaLnBrk="1" hangingPunct="1"/>
              <a:t>84</a:t>
            </a:fld>
            <a:endParaRPr lang="en-US" altLang="en-US" sz="1300" dirty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1250" y="741363"/>
            <a:ext cx="5365750" cy="37147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9017" y="4705636"/>
            <a:ext cx="6068833" cy="44551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799" tIns="51400" rIns="102799" bIns="51400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29613F-9A41-43F7-80BD-A632BCBCE0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90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Setiap peserta training harus menuliskan ulang temua tersebut dengan konsep PLOR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6DC83-0246-4249-BC17-C80AF47C1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Corrective action tidak boleh pakai “</a:t>
            </a:r>
            <a:r>
              <a:rPr lang="en-US" b="1"/>
              <a:t>akan</a:t>
            </a:r>
            <a:r>
              <a:rPr lang="en-US"/>
              <a:t>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AE210E-CC74-41A6-B965-E2611EC9A2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3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44533" indent="-244533" eaLnBrk="1" hangingPunct="1"/>
            <a:r>
              <a:rPr lang="en-US" b="1" i="1" dirty="0"/>
              <a:t>5.6.2 </a:t>
            </a:r>
            <a:r>
              <a:rPr lang="en-US" b="1" i="1" dirty="0" err="1"/>
              <a:t>Masukan</a:t>
            </a:r>
            <a:r>
              <a:rPr lang="en-US" b="1" i="1" dirty="0"/>
              <a:t> </a:t>
            </a:r>
            <a:r>
              <a:rPr lang="en-US" b="1" i="1" dirty="0" err="1"/>
              <a:t>tinjauan</a:t>
            </a:r>
            <a:r>
              <a:rPr lang="en-US" b="1" i="1" dirty="0"/>
              <a:t> </a:t>
            </a:r>
          </a:p>
          <a:p>
            <a:pPr marL="244533" indent="-244533" eaLnBrk="1" hangingPunct="1"/>
            <a:endParaRPr lang="en-US" i="1" dirty="0"/>
          </a:p>
          <a:p>
            <a:pPr marL="244533" indent="-244533" eaLnBrk="1" hangingPunct="1"/>
            <a:r>
              <a:rPr lang="en-US" i="1" dirty="0" err="1"/>
              <a:t>Masukan</a:t>
            </a:r>
            <a:r>
              <a:rPr lang="en-US" i="1" dirty="0"/>
              <a:t> </a:t>
            </a:r>
            <a:r>
              <a:rPr lang="en-US" i="1" dirty="0" err="1"/>
              <a:t>pada</a:t>
            </a:r>
            <a:r>
              <a:rPr lang="en-US" i="1" dirty="0"/>
              <a:t> </a:t>
            </a:r>
            <a:r>
              <a:rPr lang="en-US" i="1" dirty="0" err="1"/>
              <a:t>tinjauan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 </a:t>
            </a:r>
            <a:r>
              <a:rPr lang="en-US" i="1" dirty="0" err="1"/>
              <a:t>informasi</a:t>
            </a:r>
            <a:r>
              <a:rPr lang="en-US" i="1" dirty="0"/>
              <a:t> </a:t>
            </a:r>
            <a:r>
              <a:rPr lang="en-US" i="1" dirty="0" err="1"/>
              <a:t>tentang</a:t>
            </a:r>
            <a:r>
              <a:rPr lang="en-US" i="1" dirty="0"/>
              <a:t> :</a:t>
            </a:r>
          </a:p>
          <a:p>
            <a:pPr marL="740163" lvl="1" indent="-244533" eaLnBrk="1" hangingPunct="1">
              <a:buFontTx/>
              <a:buChar char="•"/>
            </a:pPr>
            <a:r>
              <a:rPr lang="en-US" i="1" dirty="0" err="1"/>
              <a:t>hasil</a:t>
            </a:r>
            <a:r>
              <a:rPr lang="en-US" i="1" dirty="0"/>
              <a:t> audit,</a:t>
            </a:r>
          </a:p>
          <a:p>
            <a:pPr marL="740163" lvl="1" indent="-244533" eaLnBrk="1" hangingPunct="1">
              <a:buFontTx/>
              <a:buChar char="•"/>
            </a:pPr>
            <a:r>
              <a:rPr lang="en-US" i="1" dirty="0" err="1"/>
              <a:t>umpan</a:t>
            </a:r>
            <a:r>
              <a:rPr lang="en-US" i="1" dirty="0"/>
              <a:t> </a:t>
            </a:r>
            <a:r>
              <a:rPr lang="en-US" i="1" dirty="0" err="1"/>
              <a:t>balik</a:t>
            </a:r>
            <a:r>
              <a:rPr lang="en-US" i="1" dirty="0"/>
              <a:t> </a:t>
            </a:r>
            <a:r>
              <a:rPr lang="en-US" i="1" dirty="0" err="1"/>
              <a:t>pelanggan</a:t>
            </a:r>
            <a:r>
              <a:rPr lang="en-US" i="1" dirty="0"/>
              <a:t>,</a:t>
            </a:r>
          </a:p>
          <a:p>
            <a:pPr marL="740163" lvl="1" indent="-244533" eaLnBrk="1" hangingPunct="1">
              <a:buFontTx/>
              <a:buChar char="•"/>
            </a:pPr>
            <a:r>
              <a:rPr lang="en-US" i="1" dirty="0" err="1"/>
              <a:t>kinerja</a:t>
            </a:r>
            <a:r>
              <a:rPr lang="en-US" i="1" dirty="0"/>
              <a:t> </a:t>
            </a:r>
            <a:r>
              <a:rPr lang="en-US" i="1" dirty="0" err="1"/>
              <a:t>proses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kesesuaian</a:t>
            </a:r>
            <a:r>
              <a:rPr lang="en-US" i="1" dirty="0"/>
              <a:t> </a:t>
            </a:r>
            <a:r>
              <a:rPr lang="en-US" i="1" dirty="0" err="1"/>
              <a:t>produk</a:t>
            </a:r>
            <a:r>
              <a:rPr lang="en-US" i="1" dirty="0"/>
              <a:t>,</a:t>
            </a:r>
          </a:p>
          <a:p>
            <a:pPr marL="740163" lvl="1" indent="-244533" eaLnBrk="1" hangingPunct="1">
              <a:buFontTx/>
              <a:buChar char="•"/>
            </a:pPr>
            <a:r>
              <a:rPr lang="en-US" i="1" dirty="0"/>
              <a:t>status </a:t>
            </a:r>
            <a:r>
              <a:rPr lang="en-US" i="1" dirty="0" err="1"/>
              <a:t>tindakan</a:t>
            </a:r>
            <a:r>
              <a:rPr lang="en-US" i="1" dirty="0"/>
              <a:t> </a:t>
            </a:r>
            <a:r>
              <a:rPr lang="en-US" i="1" dirty="0" err="1"/>
              <a:t>pencegahan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koreksi</a:t>
            </a:r>
            <a:r>
              <a:rPr lang="en-US" i="1" dirty="0"/>
              <a:t>,</a:t>
            </a:r>
          </a:p>
          <a:p>
            <a:pPr marL="740163" lvl="1" indent="-244533" eaLnBrk="1" hangingPunct="1">
              <a:buFontTx/>
              <a:buChar char="•"/>
            </a:pPr>
            <a:r>
              <a:rPr lang="en-US" i="1" dirty="0" err="1"/>
              <a:t>tindak</a:t>
            </a:r>
            <a:r>
              <a:rPr lang="en-US" i="1" dirty="0"/>
              <a:t> </a:t>
            </a:r>
            <a:r>
              <a:rPr lang="en-US" i="1" dirty="0" err="1"/>
              <a:t>lanjut</a:t>
            </a:r>
            <a:r>
              <a:rPr lang="en-US" i="1" dirty="0"/>
              <a:t> </a:t>
            </a:r>
            <a:r>
              <a:rPr lang="en-US" i="1" dirty="0" err="1"/>
              <a:t>tinjauan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yang </a:t>
            </a:r>
            <a:r>
              <a:rPr lang="en-US" i="1" dirty="0" err="1"/>
              <a:t>lalu</a:t>
            </a:r>
            <a:endParaRPr lang="en-US" i="1" dirty="0"/>
          </a:p>
          <a:p>
            <a:pPr marL="740163" lvl="1" indent="-244533" eaLnBrk="1" hangingPunct="1">
              <a:buFontTx/>
              <a:buChar char="•"/>
            </a:pPr>
            <a:r>
              <a:rPr lang="en-US" i="1" dirty="0" err="1"/>
              <a:t>perubahan</a:t>
            </a:r>
            <a:r>
              <a:rPr lang="en-US" i="1" dirty="0"/>
              <a:t> yang </a:t>
            </a: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dipengaruhi</a:t>
            </a:r>
            <a:r>
              <a:rPr lang="en-US" i="1" dirty="0"/>
              <a:t> </a:t>
            </a:r>
            <a:r>
              <a:rPr lang="en-US" i="1" dirty="0" err="1"/>
              <a:t>sistem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</a:t>
            </a:r>
            <a:r>
              <a:rPr lang="en-US" i="1" dirty="0" err="1"/>
              <a:t>mutu</a:t>
            </a:r>
            <a:r>
              <a:rPr lang="en-US" i="1" dirty="0"/>
              <a:t>, </a:t>
            </a:r>
            <a:r>
              <a:rPr lang="en-US" i="1" dirty="0" err="1"/>
              <a:t>dan</a:t>
            </a:r>
            <a:endParaRPr lang="en-US" i="1" dirty="0"/>
          </a:p>
          <a:p>
            <a:pPr marL="740163" lvl="1" indent="-244533" eaLnBrk="1" hangingPunct="1">
              <a:buFontTx/>
              <a:buChar char="•"/>
            </a:pPr>
            <a:r>
              <a:rPr lang="en-US" i="1" dirty="0"/>
              <a:t>saran-saran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perbaikan</a:t>
            </a:r>
            <a:endParaRPr lang="en-US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13ECF-E049-4C17-97CB-9E16B9900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32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6180"/>
          </a:xfrm>
          <a:noFill/>
          <a:ln/>
        </p:spPr>
        <p:txBody>
          <a:bodyPr lIns="99158" tIns="49580" rIns="99158" bIns="49580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A77BD5-E0E5-49E6-814A-12B969E271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AC5AE-2674-4BA4-AFFA-59B9FB6B17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7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2D834-19C8-4EA0-9533-11A26579F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9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708" y="4911041"/>
            <a:ext cx="5714554" cy="4649597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512E6-652F-4F24-AD67-9CF15DDFD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8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6AE1AB-EF48-4AD7-9466-23703BAF94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8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FOKUS PADA OBJEKTIF PROSES AKAN MEMPERMUDAH AUDIT BERDASARKAN PERFORMA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FBB4A-F570-45AF-B2E3-E6781D932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A796D-6F64-4096-B34B-E5712364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89C5-772B-4FAE-9689-5ED231F7CD0F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125" y="6356352"/>
            <a:ext cx="649851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3299A-3706-4E02-BF8F-ABBE72DAE800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5D84A-B101-4EC6-9EE3-12EB6127C7E6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6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359782" y="6381750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64A16-1AE4-48AD-B4CB-CA505E142391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44B59A4D-87F7-4190-9C61-7A73693D0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3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0E3EAC1C-31C8-4501-8DDE-1B7CB5F41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509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1532429" y="6248400"/>
            <a:ext cx="637268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359782" y="6381750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DC1CE-C35C-48C2-B453-0CE67ACE6DF1}" type="datetime1">
              <a:rPr lang="en-US" smtClean="0"/>
              <a:t>8/21/2019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4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1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 txBox="1">
            <a:spLocks/>
          </p:cNvSpPr>
          <p:nvPr userDrawn="1"/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ISO 9001:2015 series 1/Rev 02 © Copyright </a:t>
            </a:r>
            <a:r>
              <a:rPr lang="en-US" sz="1200" dirty="0" err="1"/>
              <a:t>Sentral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, April 2017</a:t>
            </a:r>
          </a:p>
        </p:txBody>
      </p:sp>
    </p:spTree>
    <p:extLst>
      <p:ext uri="{BB962C8B-B14F-4D97-AF65-F5344CB8AC3E}">
        <p14:creationId xmlns:p14="http://schemas.microsoft.com/office/powerpoint/2010/main" val="206022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5" name="Footer Placeholder 24">
            <a:extLst>
              <a:ext uri="{FF2B5EF4-FFF2-40B4-BE49-F238E27FC236}">
                <a16:creationId xmlns:a16="http://schemas.microsoft.com/office/drawing/2014/main" id="{899770A7-D679-428E-BA6D-6848CC4AB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9936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FA137E74-AD0F-4AAB-8B1B-43375DF53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29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FDE9B5FE-FFB3-42F5-84C8-1782F271E4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1834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104BACF7-8690-40A8-86CB-8081999E4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888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D766-EC1B-4FC2-96AE-09880DBD84B0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5792-9993-4426-9BF4-D01FFD40ECC1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A963-B16A-4093-9AD8-E0E08BD7943B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4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2A26-EF19-4560-AD0D-B99836C62B80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2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8577-5229-4A96-96EB-EF7A80369359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7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9611-0BA3-4657-B686-0DFE38D8EDE4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B4B5-67F0-49F1-AFC2-59173B143333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CF8A-FE04-480E-8515-45B53CDEE55C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5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A57DA-D8C9-4DE0-B543-F9F8D37DD08D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559" y="6356352"/>
            <a:ext cx="60570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IQA ISO 9001:2015 1/Rev 03 © Copyright Sentral Sistem, Februari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1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48.jpeg"/><Relationship Id="rId5" Type="http://schemas.openxmlformats.org/officeDocument/2006/relationships/image" Target="../media/image44.png"/><Relationship Id="rId10" Type="http://schemas.openxmlformats.org/officeDocument/2006/relationships/image" Target="../media/image17.jpeg"/><Relationship Id="rId4" Type="http://schemas.openxmlformats.org/officeDocument/2006/relationships/image" Target="../media/image12.jpe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54002" y="3321689"/>
            <a:ext cx="2123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QUALITY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64705" y="2780928"/>
            <a:ext cx="315622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5390" y="6394645"/>
            <a:ext cx="3343275" cy="365125"/>
          </a:xfrm>
        </p:spPr>
        <p:txBody>
          <a:bodyPr/>
          <a:lstStyle/>
          <a:p>
            <a:r>
              <a:rPr lang="id-ID" sz="1200" dirty="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088905" y="3671785"/>
            <a:ext cx="5372848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ISO 9001:2015 </a:t>
            </a:r>
            <a:endParaRPr kumimoji="0" lang="id-ID" sz="6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19020" y="3090856"/>
            <a:ext cx="1820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22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10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R</a:t>
            </a:r>
            <a:r>
              <a:rPr lang="id-ID" sz="1600" b="1" i="1" u="sng" dirty="0">
                <a:latin typeface="Calibri" panose="020F0502020204030204" pitchFamily="34" charset="0"/>
              </a:rPr>
              <a:t>i</a:t>
            </a:r>
            <a:r>
              <a:rPr lang="en-US" sz="1600" b="1" i="1" u="sng" dirty="0" err="1">
                <a:latin typeface="Calibri" panose="020F0502020204030204" pitchFamily="34" charset="0"/>
              </a:rPr>
              <a:t>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risiko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E2C1EB-87BF-4487-81F5-580F13411F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774948" y="1339875"/>
            <a:ext cx="8842034" cy="56610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1600" dirty="0" err="1"/>
              <a:t>Sebutkan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berkaitan</a:t>
            </a:r>
            <a:r>
              <a:rPr lang="en-GB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hal-hal</a:t>
            </a:r>
            <a:r>
              <a:rPr lang="en-GB" sz="1600" dirty="0"/>
              <a:t> </a:t>
            </a:r>
            <a:r>
              <a:rPr lang="en-GB" sz="1600" dirty="0" err="1"/>
              <a:t>di</a:t>
            </a:r>
            <a:r>
              <a:rPr lang="en-GB" sz="1600" dirty="0"/>
              <a:t> </a:t>
            </a:r>
            <a:r>
              <a:rPr lang="en-GB" sz="1600" dirty="0" err="1"/>
              <a:t>bawah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;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GB" sz="1600" dirty="0" err="1"/>
              <a:t>Identifikasi</a:t>
            </a:r>
            <a:r>
              <a:rPr lang="en-GB" sz="1600" dirty="0"/>
              <a:t> </a:t>
            </a:r>
            <a:r>
              <a:rPr lang="en-GB" sz="1600" dirty="0" err="1"/>
              <a:t>Resiko</a:t>
            </a:r>
            <a:r>
              <a:rPr lang="en-GB" sz="1600" dirty="0"/>
              <a:t> </a:t>
            </a:r>
            <a:r>
              <a:rPr lang="en-GB" sz="1600" dirty="0" err="1"/>
              <a:t>dan</a:t>
            </a:r>
            <a:r>
              <a:rPr lang="en-GB" sz="1600" dirty="0"/>
              <a:t> </a:t>
            </a:r>
            <a:r>
              <a:rPr lang="en-GB" sz="1600" dirty="0" err="1"/>
              <a:t>Peluang</a:t>
            </a:r>
            <a:r>
              <a:rPr lang="en-GB" sz="1600" dirty="0"/>
              <a:t> ………………………………</a:t>
            </a:r>
            <a:endParaRPr lang="fi-FI" sz="16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fi-FI" sz="1600" dirty="0"/>
              <a:t>Menetapkan kebutuhan dan harapan dari interested party .........................................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endParaRPr lang="fi-FI" sz="1600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fi-FI" sz="1600" dirty="0"/>
              <a:t>Tuliskan jawaban singkat untuk masing-masing soal berikut dengan menggunakan tempat yang tersedia</a:t>
            </a:r>
            <a:r>
              <a:rPr lang="fi-FI" sz="1600" b="1" dirty="0"/>
              <a:t>. </a:t>
            </a:r>
            <a:endParaRPr lang="en-GB" sz="16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GB" sz="1600" dirty="0" err="1"/>
              <a:t>Apa</a:t>
            </a:r>
            <a:r>
              <a:rPr lang="en-GB" sz="1600" dirty="0"/>
              <a:t> yang </a:t>
            </a:r>
            <a:r>
              <a:rPr lang="en-GB" sz="1600" dirty="0" err="1"/>
              <a:t>perencanaan</a:t>
            </a:r>
            <a:r>
              <a:rPr lang="en-GB" sz="1600" dirty="0"/>
              <a:t> </a:t>
            </a:r>
            <a:r>
              <a:rPr lang="en-GB" sz="1600" dirty="0" err="1"/>
              <a:t>mutu</a:t>
            </a:r>
            <a:r>
              <a:rPr lang="en-GB" sz="1600" dirty="0"/>
              <a:t> </a:t>
            </a:r>
            <a:r>
              <a:rPr lang="en-GB" sz="1600" dirty="0" err="1"/>
              <a:t>untuk</a:t>
            </a:r>
            <a:r>
              <a:rPr lang="en-GB" sz="1600" dirty="0"/>
              <a:t> </a:t>
            </a:r>
            <a:r>
              <a:rPr lang="en-GB" sz="1600" dirty="0" err="1"/>
              <a:t>mencapai</a:t>
            </a:r>
            <a:r>
              <a:rPr lang="en-GB" sz="1600" dirty="0"/>
              <a:t> quality objectives </a:t>
            </a:r>
            <a:r>
              <a:rPr lang="en-GB" sz="1600" dirty="0" err="1"/>
              <a:t>Pasal</a:t>
            </a:r>
            <a:r>
              <a:rPr lang="en-GB" sz="1600" dirty="0"/>
              <a:t> 6.2.2. </a:t>
            </a:r>
          </a:p>
          <a:p>
            <a:pPr marL="444500" lvl="1" indent="-265113" eaLnBrk="1" hangingPunct="1">
              <a:buFont typeface="Wingdings" pitchFamily="2" charset="2"/>
              <a:buNone/>
            </a:pPr>
            <a:endParaRPr lang="en-GB" sz="1600" dirty="0"/>
          </a:p>
          <a:p>
            <a:pPr marL="444500" lvl="1" indent="-265113" eaLnBrk="1" hangingPunct="1">
              <a:buFont typeface="Wingdings" pitchFamily="2" charset="2"/>
              <a:buNone/>
            </a:pPr>
            <a:endParaRPr lang="en-GB" sz="1600" dirty="0"/>
          </a:p>
          <a:p>
            <a:pPr marL="444500" lvl="1" indent="-265113" eaLnBrk="1" hangingPunct="1">
              <a:buFont typeface="Wingdings" pitchFamily="2" charset="2"/>
              <a:buNone/>
            </a:pPr>
            <a:endParaRPr lang="en-GB" sz="1600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en-GB" sz="1600" dirty="0" err="1"/>
              <a:t>Soal-soal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</a:t>
            </a:r>
            <a:r>
              <a:rPr lang="en-GB" sz="1600" dirty="0" err="1"/>
              <a:t>memerlukan</a:t>
            </a:r>
            <a:r>
              <a:rPr lang="en-GB" sz="1600" dirty="0"/>
              <a:t> </a:t>
            </a:r>
            <a:r>
              <a:rPr lang="en-GB" sz="1600" dirty="0" err="1"/>
              <a:t>jawaban</a:t>
            </a:r>
            <a:r>
              <a:rPr lang="en-GB" sz="1600" dirty="0"/>
              <a:t> </a:t>
            </a:r>
            <a:r>
              <a:rPr lang="en-GB" sz="1600" dirty="0" err="1"/>
              <a:t>tertulis</a:t>
            </a:r>
            <a:r>
              <a:rPr lang="en-GB" sz="1600" dirty="0"/>
              <a:t> </a:t>
            </a:r>
            <a:r>
              <a:rPr lang="en-GB" sz="1600" dirty="0" err="1"/>
              <a:t>secara</a:t>
            </a:r>
            <a:r>
              <a:rPr lang="en-GB" sz="1600" dirty="0"/>
              <a:t> </a:t>
            </a:r>
            <a:r>
              <a:rPr lang="en-GB" sz="1600" dirty="0" err="1"/>
              <a:t>rinci</a:t>
            </a:r>
            <a:r>
              <a:rPr lang="en-GB" sz="1600" dirty="0"/>
              <a:t> yang </a:t>
            </a:r>
            <a:r>
              <a:rPr lang="en-GB" sz="1600" dirty="0" err="1"/>
              <a:t>diisikan</a:t>
            </a:r>
            <a:r>
              <a:rPr lang="en-GB" sz="1600" dirty="0"/>
              <a:t> </a:t>
            </a:r>
            <a:r>
              <a:rPr lang="en-GB" sz="1600" dirty="0" err="1"/>
              <a:t>pada</a:t>
            </a:r>
            <a:r>
              <a:rPr lang="en-GB" sz="1600" dirty="0"/>
              <a:t> </a:t>
            </a:r>
            <a:r>
              <a:rPr lang="en-GB" sz="1600" dirty="0" err="1"/>
              <a:t>tempat</a:t>
            </a:r>
            <a:r>
              <a:rPr lang="en-GB" sz="1600" dirty="0"/>
              <a:t> </a:t>
            </a:r>
            <a:r>
              <a:rPr lang="en-GB" sz="1600" dirty="0" err="1"/>
              <a:t>kosong</a:t>
            </a:r>
            <a:r>
              <a:rPr lang="en-GB" sz="1600" dirty="0"/>
              <a:t> yang </a:t>
            </a:r>
            <a:r>
              <a:rPr lang="en-GB" sz="1600" dirty="0" err="1"/>
              <a:t>telah</a:t>
            </a:r>
            <a:r>
              <a:rPr lang="en-GB" sz="1600" dirty="0"/>
              <a:t> </a:t>
            </a:r>
            <a:r>
              <a:rPr lang="en-GB" sz="1600" dirty="0" err="1"/>
              <a:t>disediakan</a:t>
            </a:r>
            <a:r>
              <a:rPr lang="en-GB" sz="1600" dirty="0"/>
              <a:t>. </a:t>
            </a:r>
            <a:r>
              <a:rPr lang="en-GB" sz="1600" dirty="0" err="1"/>
              <a:t>Jika</a:t>
            </a:r>
            <a:r>
              <a:rPr lang="en-GB" sz="1600" dirty="0"/>
              <a:t> </a:t>
            </a:r>
            <a:r>
              <a:rPr lang="en-GB" sz="1600" dirty="0" err="1"/>
              <a:t>dianggap</a:t>
            </a:r>
            <a:r>
              <a:rPr lang="en-GB" sz="1600" dirty="0"/>
              <a:t> </a:t>
            </a:r>
            <a:r>
              <a:rPr lang="en-GB" sz="1600" dirty="0" err="1"/>
              <a:t>perlu</a:t>
            </a:r>
            <a:r>
              <a:rPr lang="en-GB" sz="1600" dirty="0"/>
              <a:t>, </a:t>
            </a:r>
            <a:r>
              <a:rPr lang="en-GB" sz="1600" dirty="0" err="1"/>
              <a:t>anda</a:t>
            </a:r>
            <a:r>
              <a:rPr lang="en-GB" sz="1600" dirty="0"/>
              <a:t> </a:t>
            </a:r>
            <a:r>
              <a:rPr lang="en-GB" sz="1600" dirty="0" err="1"/>
              <a:t>boleh</a:t>
            </a:r>
            <a:r>
              <a:rPr lang="en-GB" sz="1600" dirty="0"/>
              <a:t> </a:t>
            </a:r>
            <a:r>
              <a:rPr lang="en-GB" sz="1600" dirty="0" err="1"/>
              <a:t>mengidentifikasikan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relevan</a:t>
            </a:r>
            <a:r>
              <a:rPr lang="en-GB" sz="1600" dirty="0"/>
              <a:t> </a:t>
            </a:r>
            <a:r>
              <a:rPr lang="en-GB" sz="1600" dirty="0" err="1"/>
              <a:t>dalam</a:t>
            </a:r>
            <a:r>
              <a:rPr lang="en-GB" sz="1600" dirty="0"/>
              <a:t> </a:t>
            </a:r>
            <a:r>
              <a:rPr lang="en-GB" sz="1600" dirty="0" err="1"/>
              <a:t>jawaban</a:t>
            </a:r>
            <a:r>
              <a:rPr lang="en-GB" sz="1600" dirty="0"/>
              <a:t> </a:t>
            </a:r>
            <a:r>
              <a:rPr lang="en-GB" sz="1600" dirty="0" err="1"/>
              <a:t>anda</a:t>
            </a:r>
            <a:r>
              <a:rPr lang="en-GB" sz="1600" b="1" dirty="0"/>
              <a:t>.</a:t>
            </a:r>
            <a:endParaRPr lang="en-GB" sz="1600" dirty="0"/>
          </a:p>
          <a:p>
            <a:pPr marL="444500" lvl="1" indent="-265113" eaLnBrk="1" hangingPunct="1">
              <a:buFont typeface="Wingdings" pitchFamily="2" charset="2"/>
              <a:buChar char="n"/>
            </a:pPr>
            <a:r>
              <a:rPr lang="en-US" sz="1600" dirty="0" err="1"/>
              <a:t>Sebutkan</a:t>
            </a:r>
            <a:r>
              <a:rPr lang="en-US" sz="1600" dirty="0"/>
              <a:t> factor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dipertimbangkan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1B949-F6B2-4EC5-B7E0-637DC011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34AEC1-C8FE-4ECB-BC30-AA50AADE3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70812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>
          <a:xfrm>
            <a:off x="666720" y="1554165"/>
            <a:ext cx="8842034" cy="430372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1800" dirty="0" err="1"/>
              <a:t>Pada</a:t>
            </a:r>
            <a:r>
              <a:rPr lang="en-GB" sz="1800" dirty="0"/>
              <a:t> </a:t>
            </a:r>
            <a:r>
              <a:rPr lang="en-GB" sz="1800" dirty="0" err="1"/>
              <a:t>saat</a:t>
            </a:r>
            <a:r>
              <a:rPr lang="en-GB" sz="1800" dirty="0"/>
              <a:t> audit marketing </a:t>
            </a:r>
            <a:r>
              <a:rPr lang="en-GB" sz="1800" dirty="0" err="1"/>
              <a:t>di</a:t>
            </a:r>
            <a:r>
              <a:rPr lang="en-GB" sz="1800" dirty="0"/>
              <a:t> PT </a:t>
            </a:r>
            <a:r>
              <a:rPr lang="en-GB" sz="1800" dirty="0" err="1"/>
              <a:t>Suka</a:t>
            </a:r>
            <a:r>
              <a:rPr lang="en-GB" sz="1800" dirty="0"/>
              <a:t> </a:t>
            </a:r>
            <a:r>
              <a:rPr lang="en-GB" sz="1800" dirty="0" err="1"/>
              <a:t>Janji</a:t>
            </a:r>
            <a:r>
              <a:rPr lang="en-GB" sz="1800" dirty="0"/>
              <a:t>, </a:t>
            </a:r>
            <a:r>
              <a:rPr lang="en-GB" sz="1800" dirty="0" err="1"/>
              <a:t>ditemukan</a:t>
            </a:r>
            <a:r>
              <a:rPr lang="en-GB" sz="1800" dirty="0"/>
              <a:t> marketing </a:t>
            </a:r>
            <a:r>
              <a:rPr lang="en-GB" sz="1800" dirty="0" err="1"/>
              <a:t>menerima</a:t>
            </a:r>
            <a:r>
              <a:rPr lang="en-GB" sz="1800" dirty="0"/>
              <a:t> order </a:t>
            </a:r>
            <a:r>
              <a:rPr lang="en-GB" sz="1800" dirty="0" err="1"/>
              <a:t>tanpa</a:t>
            </a:r>
            <a:r>
              <a:rPr lang="en-GB" sz="1800" dirty="0"/>
              <a:t> </a:t>
            </a:r>
            <a:r>
              <a:rPr lang="en-GB" sz="1800" dirty="0" err="1"/>
              <a:t>konfirmasi</a:t>
            </a:r>
            <a:r>
              <a:rPr lang="en-GB" sz="1800" dirty="0"/>
              <a:t> </a:t>
            </a:r>
            <a:r>
              <a:rPr lang="en-GB" sz="1800" dirty="0" err="1"/>
              <a:t>terlebih</a:t>
            </a:r>
            <a:r>
              <a:rPr lang="en-GB" sz="1800" dirty="0"/>
              <a:t> </a:t>
            </a:r>
            <a:r>
              <a:rPr lang="en-GB" sz="1800" dirty="0" err="1"/>
              <a:t>dahulu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produksi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order </a:t>
            </a:r>
            <a:r>
              <a:rPr lang="en-GB" sz="1800" dirty="0" err="1"/>
              <a:t>bulan</a:t>
            </a:r>
            <a:r>
              <a:rPr lang="en-GB" sz="1800" dirty="0"/>
              <a:t> </a:t>
            </a:r>
            <a:r>
              <a:rPr lang="en-GB" sz="1800" dirty="0" err="1"/>
              <a:t>Januari-maret</a:t>
            </a:r>
            <a:r>
              <a:rPr lang="en-GB" sz="1800" dirty="0"/>
              <a:t> </a:t>
            </a:r>
            <a:r>
              <a:rPr lang="en-GB" sz="1800" dirty="0" err="1"/>
              <a:t>direview</a:t>
            </a:r>
            <a:r>
              <a:rPr lang="en-GB" sz="1800" dirty="0"/>
              <a:t>, </a:t>
            </a:r>
            <a:r>
              <a:rPr lang="en-GB" sz="1800" dirty="0" err="1"/>
              <a:t>ternyata</a:t>
            </a:r>
            <a:r>
              <a:rPr lang="en-GB" sz="1800" dirty="0"/>
              <a:t> </a:t>
            </a:r>
            <a:r>
              <a:rPr lang="en-GB" sz="1800" dirty="0" err="1"/>
              <a:t>ada</a:t>
            </a:r>
            <a:r>
              <a:rPr lang="en-GB" sz="1800" dirty="0"/>
              <a:t> </a:t>
            </a:r>
            <a:r>
              <a:rPr lang="en-GB" sz="1800" dirty="0" err="1"/>
              <a:t>beberapa</a:t>
            </a:r>
            <a:r>
              <a:rPr lang="en-GB" sz="1800" dirty="0"/>
              <a:t> order yang </a:t>
            </a:r>
            <a:r>
              <a:rPr lang="en-GB" sz="1800" dirty="0" err="1"/>
              <a:t>disanggupi</a:t>
            </a:r>
            <a:r>
              <a:rPr lang="en-GB" sz="1800" dirty="0"/>
              <a:t> </a:t>
            </a:r>
            <a:r>
              <a:rPr lang="en-GB" sz="1800" dirty="0" err="1"/>
              <a:t>oleh</a:t>
            </a:r>
            <a:r>
              <a:rPr lang="en-GB" sz="1800" dirty="0"/>
              <a:t> marketing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dikirim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waktu</a:t>
            </a:r>
            <a:r>
              <a:rPr lang="en-GB" sz="1800" dirty="0"/>
              <a:t> 1 </a:t>
            </a:r>
            <a:r>
              <a:rPr lang="en-GB" sz="1800" dirty="0" err="1"/>
              <a:t>hari</a:t>
            </a:r>
            <a:r>
              <a:rPr lang="en-GB" sz="1800" dirty="0"/>
              <a:t>, </a:t>
            </a:r>
            <a:r>
              <a:rPr lang="en-GB" sz="1800" dirty="0" err="1"/>
              <a:t>padahal</a:t>
            </a:r>
            <a:r>
              <a:rPr lang="en-GB" sz="1800" dirty="0"/>
              <a:t> </a:t>
            </a:r>
            <a:r>
              <a:rPr lang="en-GB" sz="1800" dirty="0" err="1"/>
              <a:t>proses</a:t>
            </a:r>
            <a:r>
              <a:rPr lang="en-GB" sz="1800" dirty="0"/>
              <a:t> </a:t>
            </a:r>
            <a:r>
              <a:rPr lang="en-GB" sz="1800" dirty="0" err="1"/>
              <a:t>produksi</a:t>
            </a:r>
            <a:r>
              <a:rPr lang="en-GB" sz="1800" dirty="0"/>
              <a:t> </a:t>
            </a:r>
            <a:r>
              <a:rPr lang="en-GB" sz="1800" dirty="0" err="1"/>
              <a:t>membutuhkan</a:t>
            </a:r>
            <a:r>
              <a:rPr lang="en-GB" sz="1800" dirty="0"/>
              <a:t> </a:t>
            </a:r>
            <a:r>
              <a:rPr lang="en-GB" sz="1800" dirty="0" err="1"/>
              <a:t>waktu</a:t>
            </a:r>
            <a:r>
              <a:rPr lang="en-GB" sz="1800" dirty="0"/>
              <a:t> 2 </a:t>
            </a:r>
            <a:r>
              <a:rPr lang="en-GB" sz="1800" dirty="0" err="1"/>
              <a:t>hari</a:t>
            </a:r>
            <a:r>
              <a:rPr lang="en-GB" sz="1800" dirty="0"/>
              <a:t>. Hal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tentu</a:t>
            </a:r>
            <a:r>
              <a:rPr lang="en-GB" sz="1800" dirty="0"/>
              <a:t> </a:t>
            </a:r>
            <a:r>
              <a:rPr lang="en-GB" sz="1800" dirty="0" err="1"/>
              <a:t>saja</a:t>
            </a:r>
            <a:r>
              <a:rPr lang="en-GB" sz="1800" dirty="0"/>
              <a:t> </a:t>
            </a:r>
            <a:r>
              <a:rPr lang="en-GB" sz="1800" dirty="0" err="1"/>
              <a:t>berakibat</a:t>
            </a:r>
            <a:r>
              <a:rPr lang="en-GB" sz="1800" dirty="0"/>
              <a:t> </a:t>
            </a:r>
            <a:r>
              <a:rPr lang="en-GB" sz="1800" dirty="0" err="1"/>
              <a:t>pada</a:t>
            </a:r>
            <a:r>
              <a:rPr lang="en-GB" sz="1800" dirty="0"/>
              <a:t> </a:t>
            </a:r>
            <a:r>
              <a:rPr lang="en-GB" sz="1800" dirty="0" err="1"/>
              <a:t>keterlambatan</a:t>
            </a:r>
            <a:r>
              <a:rPr lang="en-GB" sz="1800" dirty="0"/>
              <a:t> </a:t>
            </a:r>
            <a:r>
              <a:rPr lang="en-GB" sz="1800" dirty="0" err="1"/>
              <a:t>kirim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customer,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terjadi</a:t>
            </a:r>
            <a:r>
              <a:rPr lang="en-GB" sz="1800" dirty="0"/>
              <a:t> stop line </a:t>
            </a:r>
            <a:r>
              <a:rPr lang="en-GB" sz="1800" dirty="0" err="1"/>
              <a:t>di</a:t>
            </a:r>
            <a:r>
              <a:rPr lang="en-GB" sz="1800" dirty="0"/>
              <a:t> customer yang </a:t>
            </a:r>
            <a:r>
              <a:rPr lang="en-GB" sz="1800" dirty="0" err="1"/>
              <a:t>mengakibatkan</a:t>
            </a:r>
            <a:r>
              <a:rPr lang="en-GB" sz="1800" dirty="0"/>
              <a:t> </a:t>
            </a:r>
            <a:r>
              <a:rPr lang="en-GB" sz="1800" dirty="0" err="1"/>
              <a:t>kerugian</a:t>
            </a:r>
            <a:r>
              <a:rPr lang="en-GB" sz="1800" dirty="0"/>
              <a:t> yang </a:t>
            </a:r>
            <a:r>
              <a:rPr lang="en-GB" sz="1800" dirty="0" err="1"/>
              <a:t>signifikan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</a:t>
            </a:r>
            <a:r>
              <a:rPr lang="en-GB" sz="1800" dirty="0" err="1"/>
              <a:t>dikonfirmasikan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kepada</a:t>
            </a:r>
            <a:r>
              <a:rPr lang="en-GB" sz="1800" dirty="0"/>
              <a:t>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OK,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 </a:t>
            </a:r>
            <a:r>
              <a:rPr lang="en-GB" sz="1800" dirty="0" err="1"/>
              <a:t>menyatakan</a:t>
            </a:r>
            <a:r>
              <a:rPr lang="en-GB" sz="1800" dirty="0"/>
              <a:t> </a:t>
            </a:r>
            <a:r>
              <a:rPr lang="en-GB" sz="1800" dirty="0" err="1"/>
              <a:t>bahwa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strategi</a:t>
            </a:r>
            <a:r>
              <a:rPr lang="en-GB" sz="1800" dirty="0"/>
              <a:t> </a:t>
            </a:r>
            <a:r>
              <a:rPr lang="en-GB" sz="1800" dirty="0" err="1"/>
              <a:t>perusahaan</a:t>
            </a:r>
            <a:r>
              <a:rPr lang="en-GB" sz="1800" dirty="0"/>
              <a:t> </a:t>
            </a:r>
            <a:r>
              <a:rPr lang="en-GB" sz="1800" dirty="0" err="1"/>
              <a:t>supaya</a:t>
            </a:r>
            <a:r>
              <a:rPr lang="en-GB" sz="1800" dirty="0"/>
              <a:t> customer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lari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kompetitor</a:t>
            </a:r>
            <a:r>
              <a:rPr lang="en-GB" sz="1800" dirty="0"/>
              <a:t> yang lain.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GB" sz="18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ketidak</a:t>
            </a:r>
            <a:r>
              <a:rPr lang="en-US" sz="1600" dirty="0"/>
              <a:t> </a:t>
            </a:r>
            <a:r>
              <a:rPr lang="en-US" sz="1600" dirty="0" err="1"/>
              <a:t>sesuaian</a:t>
            </a:r>
            <a:r>
              <a:rPr lang="en-US" sz="1600" dirty="0"/>
              <a:t> ? 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Ya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termasuk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Major </a:t>
            </a:r>
            <a:r>
              <a:rPr lang="en-US" sz="1600" dirty="0" err="1"/>
              <a:t>atau</a:t>
            </a:r>
            <a:r>
              <a:rPr lang="en-US" sz="1600" dirty="0"/>
              <a:t> Minor ?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Pasal</a:t>
            </a:r>
            <a:r>
              <a:rPr lang="en-US" sz="1600" dirty="0"/>
              <a:t> ISO 9001:2015 </a:t>
            </a:r>
            <a:r>
              <a:rPr lang="en-US" sz="1600" dirty="0" err="1"/>
              <a:t>berapa</a:t>
            </a:r>
            <a:r>
              <a:rPr lang="en-US" sz="1600" dirty="0"/>
              <a:t> yang </a:t>
            </a:r>
            <a:r>
              <a:rPr lang="en-US" sz="1600" dirty="0" err="1"/>
              <a:t>dilanggar</a:t>
            </a:r>
            <a:r>
              <a:rPr lang="en-US" sz="1600" dirty="0"/>
              <a:t> ? 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Argumen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dirty="0" err="1"/>
              <a:t>Anda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697DB-5F24-447F-9200-0C5FDC77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5F866E-1E81-417A-997A-0610423D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152813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 err="1">
                <a:solidFill>
                  <a:srgbClr val="FFFF00"/>
                </a:solidFill>
              </a:rPr>
              <a:t>business-improvement@sentra</a:t>
            </a:r>
            <a:r>
              <a:rPr lang="id-ID" sz="1600" b="1" dirty="0">
                <a:solidFill>
                  <a:srgbClr val="FFFF00"/>
                </a:solidFill>
              </a:rPr>
              <a:t>l</a:t>
            </a:r>
            <a:r>
              <a:rPr lang="en-US" sz="1600" b="1" dirty="0">
                <a:solidFill>
                  <a:srgbClr val="FFFF00"/>
                </a:solidFill>
              </a:rPr>
              <a:t>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155D2-AD35-4429-9985-78AEA05B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321473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D4444-65BC-4674-B467-9E0D1DF5792C}"/>
              </a:ext>
            </a:extLst>
          </p:cNvPr>
          <p:cNvSpPr/>
          <p:nvPr/>
        </p:nvSpPr>
        <p:spPr>
          <a:xfrm>
            <a:off x="805794" y="346967"/>
            <a:ext cx="71207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EVOLUSI STANDAR PANDUAN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292DB-8BC1-4ED2-AD4A-4501E0B9AEAC}"/>
              </a:ext>
            </a:extLst>
          </p:cNvPr>
          <p:cNvGrpSpPr/>
          <p:nvPr/>
        </p:nvGrpSpPr>
        <p:grpSpPr>
          <a:xfrm>
            <a:off x="1057367" y="1228299"/>
            <a:ext cx="7867131" cy="5131558"/>
            <a:chOff x="676366" y="1228299"/>
            <a:chExt cx="7867131" cy="51315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F78D2-93E6-45FB-901C-432F5EB4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66" y="1228299"/>
              <a:ext cx="7867131" cy="5131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5B3C70-2630-45C1-A00D-B4B5222DB2CA}"/>
                </a:ext>
              </a:extLst>
            </p:cNvPr>
            <p:cNvSpPr/>
            <p:nvPr/>
          </p:nvSpPr>
          <p:spPr>
            <a:xfrm>
              <a:off x="676366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DE8CA-7AD3-4439-9D5F-9EF0EEE147F6}"/>
                </a:ext>
              </a:extLst>
            </p:cNvPr>
            <p:cNvSpPr/>
            <p:nvPr/>
          </p:nvSpPr>
          <p:spPr>
            <a:xfrm>
              <a:off x="6927037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08ED-F97B-48A8-A6D6-2722A0F7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8ECEE-7EB2-4860-9AA5-6B7C1B1F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124516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81ACF-9E33-4D55-9186-1FE42A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456614" y="2420184"/>
            <a:ext cx="6894430" cy="1981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03BA0-8977-4D41-8687-5DAA1B9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12408"/>
            <a:ext cx="8915400" cy="1143000"/>
          </a:xfrm>
        </p:spPr>
        <p:txBody>
          <a:bodyPr/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92B5F-6EAE-0D4A-AB56-3DC13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E9315-374F-EE48-BA74-E768EDFED53F}"/>
              </a:ext>
            </a:extLst>
          </p:cNvPr>
          <p:cNvSpPr txBox="1">
            <a:spLocks/>
          </p:cNvSpPr>
          <p:nvPr/>
        </p:nvSpPr>
        <p:spPr>
          <a:xfrm>
            <a:off x="1981200" y="1674591"/>
            <a:ext cx="7670800" cy="490312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+mj-lt"/>
              <a:buAutoNum type="arabicPeriod"/>
            </a:pPr>
            <a:r>
              <a:rPr lang="en-US" sz="2167" b="1" dirty="0" err="1"/>
              <a:t>Menyesuaikan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perubahan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telah</a:t>
            </a:r>
            <a:r>
              <a:rPr lang="en-US" sz="2167" dirty="0"/>
              <a:t> </a:t>
            </a:r>
            <a:r>
              <a:rPr lang="en-US" sz="2167" dirty="0" err="1"/>
              <a:t>terlebih</a:t>
            </a:r>
            <a:r>
              <a:rPr lang="en-US" sz="2167" dirty="0"/>
              <a:t> </a:t>
            </a:r>
            <a:r>
              <a:rPr lang="en-US" sz="2167" dirty="0" err="1"/>
              <a:t>dahulu</a:t>
            </a:r>
            <a:r>
              <a:rPr lang="en-US" sz="2167" dirty="0"/>
              <a:t> </a:t>
            </a:r>
            <a:r>
              <a:rPr lang="en-US" sz="2167" dirty="0" err="1"/>
              <a:t>dilakukan</a:t>
            </a:r>
            <a:r>
              <a:rPr lang="en-US" sz="2167" dirty="0"/>
              <a:t> </a:t>
            </a:r>
            <a:r>
              <a:rPr lang="en-US" sz="2167" dirty="0" err="1"/>
              <a:t>oleh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 ISO   </a:t>
            </a:r>
          </a:p>
          <a:p>
            <a:pPr lvl="1"/>
            <a:r>
              <a:rPr lang="en-US" sz="2167" b="1" dirty="0"/>
              <a:t>High level structure</a:t>
            </a:r>
            <a:r>
              <a:rPr lang="en-US" sz="2167" dirty="0"/>
              <a:t>, </a:t>
            </a:r>
            <a:r>
              <a:rPr lang="en-US" sz="2167" dirty="0" err="1"/>
              <a:t>penyamaan</a:t>
            </a:r>
            <a:r>
              <a:rPr lang="en-US" sz="2167" dirty="0"/>
              <a:t> </a:t>
            </a:r>
            <a:r>
              <a:rPr lang="en-US" sz="2167" dirty="0" err="1"/>
              <a:t>struktur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berlaku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, </a:t>
            </a:r>
            <a:r>
              <a:rPr lang="en-US" sz="2167" dirty="0" err="1"/>
              <a:t>seperti</a:t>
            </a:r>
            <a:r>
              <a:rPr lang="en-US" sz="2167" dirty="0"/>
              <a:t> ISO 9001:2015; ISO 14001: 2015; ISO 45001:2018, </a:t>
            </a:r>
            <a:r>
              <a:rPr lang="en-US" sz="2167" dirty="0" err="1"/>
              <a:t>dan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</a:t>
            </a:r>
            <a:r>
              <a:rPr lang="en-US" sz="2167" dirty="0" err="1"/>
              <a:t>lainnya</a:t>
            </a:r>
            <a:endParaRPr lang="en-US" sz="2167" dirty="0"/>
          </a:p>
          <a:p>
            <a:pPr lvl="1"/>
            <a:r>
              <a:rPr lang="en-US" sz="2167" b="1" dirty="0" err="1"/>
              <a:t>Konteks</a:t>
            </a:r>
            <a:r>
              <a:rPr lang="en-US" sz="2167" b="1" dirty="0"/>
              <a:t> </a:t>
            </a:r>
            <a:r>
              <a:rPr lang="en-US" sz="2167" b="1" dirty="0" err="1"/>
              <a:t>organisasi</a:t>
            </a:r>
            <a:r>
              <a:rPr lang="en-US" sz="2167" dirty="0"/>
              <a:t>: </a:t>
            </a:r>
            <a:r>
              <a:rPr lang="en-US" sz="2167" dirty="0" err="1"/>
              <a:t>Isu</a:t>
            </a:r>
            <a:r>
              <a:rPr lang="en-US" sz="2167" dirty="0"/>
              <a:t> Internal, External, </a:t>
            </a:r>
            <a:r>
              <a:rPr lang="en-US" sz="2167" dirty="0" err="1"/>
              <a:t>harapan</a:t>
            </a:r>
            <a:r>
              <a:rPr lang="en-US" sz="2167" dirty="0"/>
              <a:t>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tuntutan</a:t>
            </a:r>
            <a:r>
              <a:rPr lang="en-US" sz="2167" dirty="0"/>
              <a:t> </a:t>
            </a:r>
            <a:r>
              <a:rPr lang="en-US" sz="2167" dirty="0" err="1"/>
              <a:t>dari</a:t>
            </a:r>
            <a:r>
              <a:rPr lang="en-US" sz="2167" dirty="0"/>
              <a:t> </a:t>
            </a:r>
            <a:r>
              <a:rPr lang="en-US" sz="2167" dirty="0" err="1"/>
              <a:t>pihak</a:t>
            </a:r>
            <a:r>
              <a:rPr lang="en-US" sz="2167" dirty="0"/>
              <a:t> </a:t>
            </a:r>
            <a:r>
              <a:rPr lang="en-US" sz="2167" dirty="0" err="1"/>
              <a:t>terkait</a:t>
            </a:r>
            <a:endParaRPr lang="en-US" sz="2167" dirty="0"/>
          </a:p>
          <a:p>
            <a:pPr lvl="1"/>
            <a:r>
              <a:rPr lang="en-US" sz="2167" b="1" dirty="0"/>
              <a:t>Leadership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Komitmen</a:t>
            </a:r>
            <a:endParaRPr lang="en-US" sz="2167" b="1" dirty="0"/>
          </a:p>
          <a:p>
            <a:pPr lvl="1"/>
            <a:r>
              <a:rPr lang="en-US" sz="2167" b="1" dirty="0" err="1"/>
              <a:t>Risiko</a:t>
            </a:r>
            <a:r>
              <a:rPr lang="en-US" sz="2167" b="1" dirty="0"/>
              <a:t>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kesempatan</a:t>
            </a:r>
            <a:r>
              <a:rPr lang="en-US" sz="2167" b="1" dirty="0"/>
              <a:t> </a:t>
            </a:r>
            <a:r>
              <a:rPr lang="en-US" sz="2167" dirty="0"/>
              <a:t>(risk &amp; opportunity)  </a:t>
            </a:r>
          </a:p>
          <a:p>
            <a:pPr lvl="1"/>
            <a:r>
              <a:rPr lang="en-US" sz="2167" b="1" dirty="0" err="1"/>
              <a:t>Pendekatan</a:t>
            </a:r>
            <a:r>
              <a:rPr lang="en-US" sz="2167" b="1" dirty="0"/>
              <a:t> Proses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kinerja</a:t>
            </a:r>
            <a:endParaRPr lang="en-US" sz="2167" b="1" dirty="0"/>
          </a:p>
          <a:p>
            <a:pPr lvl="1"/>
            <a:endParaRPr lang="en-US" sz="21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1A414-CA98-490F-8525-95529A60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1706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136E-2BFD-4A07-B5B7-D9F9A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590798" y="2590797"/>
            <a:ext cx="6857997" cy="167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A830-1400-8548-A415-414E2A8B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304800"/>
            <a:ext cx="8191500" cy="1143000"/>
          </a:xfrm>
        </p:spPr>
        <p:txBody>
          <a:bodyPr>
            <a:normAutofit/>
          </a:bodyPr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8301-57CB-6C4D-9756-B7858834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1" y="1493839"/>
            <a:ext cx="7734299" cy="4983161"/>
          </a:xfrm>
        </p:spPr>
        <p:txBody>
          <a:bodyPr>
            <a:normAutofit fontScale="92500"/>
          </a:bodyPr>
          <a:lstStyle/>
          <a:p>
            <a:pPr marL="495285" indent="-495285">
              <a:buFont typeface="+mj-lt"/>
              <a:buAutoNum type="arabicPeriod" startAt="2"/>
            </a:pPr>
            <a:r>
              <a:rPr lang="en-US" sz="2167" dirty="0" err="1"/>
              <a:t>Optimalisasi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audit </a:t>
            </a:r>
            <a:r>
              <a:rPr lang="en-US" sz="2167" dirty="0" err="1"/>
              <a:t>menyesuaikan</a:t>
            </a:r>
            <a:r>
              <a:rPr lang="en-US" sz="2167" dirty="0"/>
              <a:t> </a:t>
            </a:r>
            <a:r>
              <a:rPr lang="en-US" sz="2167" dirty="0" err="1"/>
              <a:t>dengan</a:t>
            </a:r>
            <a:r>
              <a:rPr lang="en-US" sz="2167" dirty="0"/>
              <a:t> </a:t>
            </a:r>
            <a:r>
              <a:rPr lang="en-US" sz="2167" dirty="0" err="1"/>
              <a:t>perkembangan</a:t>
            </a:r>
            <a:r>
              <a:rPr lang="en-US" sz="2167" dirty="0"/>
              <a:t> </a:t>
            </a:r>
            <a:r>
              <a:rPr lang="en-US" sz="2167" dirty="0" err="1"/>
              <a:t>kondisi</a:t>
            </a:r>
            <a:r>
              <a:rPr lang="en-US" sz="2167" dirty="0"/>
              <a:t> </a:t>
            </a:r>
            <a:r>
              <a:rPr lang="en-US" sz="2167" dirty="0" err="1"/>
              <a:t>saat</a:t>
            </a:r>
            <a:r>
              <a:rPr lang="en-US" sz="2167" dirty="0"/>
              <a:t> </a:t>
            </a:r>
            <a:r>
              <a:rPr lang="en-US" sz="2167" dirty="0" err="1"/>
              <a:t>ini</a:t>
            </a:r>
            <a:r>
              <a:rPr lang="en-US" sz="2167" dirty="0"/>
              <a:t>. PERUBAHAN UTAMA PADA ISO 19011:2018</a:t>
            </a:r>
          </a:p>
          <a:p>
            <a:pPr lvl="1"/>
            <a:r>
              <a:rPr lang="en-US" sz="2167" b="1" dirty="0" err="1"/>
              <a:t>Penambahan</a:t>
            </a:r>
            <a:r>
              <a:rPr lang="en-US" sz="2167" b="1" dirty="0"/>
              <a:t> </a:t>
            </a:r>
            <a:r>
              <a:rPr lang="en-US" sz="2167" b="1" dirty="0" err="1"/>
              <a:t>pendekatan</a:t>
            </a:r>
            <a:r>
              <a:rPr lang="en-US" sz="2167" b="1" dirty="0"/>
              <a:t> </a:t>
            </a:r>
            <a:r>
              <a:rPr lang="en-US" sz="2167" b="1" dirty="0" err="1"/>
              <a:t>risiko</a:t>
            </a:r>
            <a:r>
              <a:rPr lang="en-US" sz="2167" b="1" dirty="0"/>
              <a:t> </a:t>
            </a:r>
            <a:r>
              <a:rPr lang="en-US" sz="2167" b="1" dirty="0" err="1"/>
              <a:t>dalam</a:t>
            </a:r>
            <a:r>
              <a:rPr lang="en-US" sz="2167" b="1" dirty="0"/>
              <a:t> </a:t>
            </a:r>
            <a:r>
              <a:rPr lang="en-US" sz="2167" b="1" dirty="0" err="1"/>
              <a:t>prinsip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pengelolaan</a:t>
            </a:r>
            <a:r>
              <a:rPr lang="en-US" sz="2167" b="1" dirty="0"/>
              <a:t> program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pelaksanaan</a:t>
            </a:r>
            <a:r>
              <a:rPr lang="en-US" sz="2167" b="1" dirty="0"/>
              <a:t> audit </a:t>
            </a:r>
            <a:r>
              <a:rPr lang="en-US" sz="2167" b="1" dirty="0" err="1"/>
              <a:t>khususnya</a:t>
            </a:r>
            <a:r>
              <a:rPr lang="en-US" sz="2167" b="1" dirty="0"/>
              <a:t> di </a:t>
            </a:r>
            <a:r>
              <a:rPr lang="en-US" sz="2167" b="1" dirty="0" err="1"/>
              <a:t>perencanaan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general </a:t>
            </a:r>
            <a:r>
              <a:rPr lang="en-US" sz="2167" b="1" dirty="0" err="1"/>
              <a:t>untuk</a:t>
            </a:r>
            <a:r>
              <a:rPr lang="en-US" sz="2167" b="1" dirty="0"/>
              <a:t> auditor</a:t>
            </a:r>
          </a:p>
          <a:p>
            <a:pPr lvl="1"/>
            <a:r>
              <a:rPr lang="en-US" sz="2167" b="1" dirty="0" err="1"/>
              <a:t>Penyesuaian</a:t>
            </a:r>
            <a:r>
              <a:rPr lang="en-US" sz="2167" b="1" dirty="0"/>
              <a:t> di </a:t>
            </a:r>
            <a:r>
              <a:rPr lang="en-US" sz="2167" b="1" dirty="0" err="1"/>
              <a:t>terminologi</a:t>
            </a:r>
            <a:r>
              <a:rPr lang="en-US" sz="2167" b="1" dirty="0"/>
              <a:t> </a:t>
            </a:r>
            <a:r>
              <a:rPr lang="en-US" sz="2167" b="1" dirty="0" err="1"/>
              <a:t>merefleksikan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proses </a:t>
            </a:r>
            <a:r>
              <a:rPr lang="en-US" sz="2167" b="1" dirty="0" err="1"/>
              <a:t>bukan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object</a:t>
            </a:r>
          </a:p>
          <a:p>
            <a:pPr lvl="1"/>
            <a:r>
              <a:rPr lang="en-US" sz="2167" b="1" dirty="0" err="1"/>
              <a:t>Menghilangkan</a:t>
            </a:r>
            <a:r>
              <a:rPr lang="en-US" sz="2167" b="1" dirty="0"/>
              <a:t> annex A </a:t>
            </a:r>
            <a:r>
              <a:rPr lang="en-US" sz="2167" b="1" dirty="0" err="1"/>
              <a:t>terkait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spesifik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b="1" dirty="0"/>
              <a:t>, </a:t>
            </a:r>
            <a:r>
              <a:rPr lang="en-US" sz="2167" dirty="0" err="1"/>
              <a:t>karena</a:t>
            </a:r>
            <a:r>
              <a:rPr lang="en-US" sz="2167" dirty="0"/>
              <a:t> </a:t>
            </a:r>
            <a:r>
              <a:rPr lang="en-US" sz="2167" dirty="0" err="1"/>
              <a:t>tidak</a:t>
            </a:r>
            <a:r>
              <a:rPr lang="en-US" sz="2167" dirty="0"/>
              <a:t> </a:t>
            </a:r>
            <a:r>
              <a:rPr lang="en-US" sz="2167" dirty="0" err="1"/>
              <a:t>praktis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menetapkan</a:t>
            </a:r>
            <a:r>
              <a:rPr lang="en-US" sz="2167" dirty="0"/>
              <a:t> </a:t>
            </a:r>
            <a:r>
              <a:rPr lang="en-US" sz="2167" dirty="0" err="1"/>
              <a:t>persyaratan</a:t>
            </a:r>
            <a:r>
              <a:rPr lang="en-US" sz="2167" dirty="0"/>
              <a:t> </a:t>
            </a:r>
            <a:r>
              <a:rPr lang="en-US" sz="2167" dirty="0" err="1"/>
              <a:t>kompetensi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</a:t>
            </a:r>
            <a:r>
              <a:rPr lang="en-US" sz="2167" dirty="0" err="1"/>
              <a:t>disiplin</a:t>
            </a:r>
            <a:r>
              <a:rPr lang="en-US" sz="2167" dirty="0"/>
              <a:t> </a:t>
            </a:r>
            <a:r>
              <a:rPr lang="en-US" sz="2167" dirty="0" err="1"/>
              <a:t>ilmu</a:t>
            </a:r>
            <a:endParaRPr lang="en-US" sz="2167" dirty="0"/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Annex A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menyediakan</a:t>
            </a:r>
            <a:r>
              <a:rPr lang="en-US" sz="2167" dirty="0"/>
              <a:t> </a:t>
            </a:r>
            <a:r>
              <a:rPr lang="en-US" sz="2167" b="1" dirty="0" err="1"/>
              <a:t>pedoman</a:t>
            </a:r>
            <a:r>
              <a:rPr lang="en-US" sz="2167" b="1" dirty="0"/>
              <a:t> audit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konsep</a:t>
            </a:r>
            <a:r>
              <a:rPr lang="en-US" sz="2167" b="1" dirty="0"/>
              <a:t> </a:t>
            </a:r>
            <a:r>
              <a:rPr lang="en-US" sz="2167" b="1" dirty="0" err="1"/>
              <a:t>baru</a:t>
            </a:r>
            <a:r>
              <a:rPr lang="en-US" sz="2167" dirty="0"/>
              <a:t> </a:t>
            </a:r>
            <a:r>
              <a:rPr lang="en-US" sz="2167" dirty="0" err="1"/>
              <a:t>seperti</a:t>
            </a:r>
            <a:r>
              <a:rPr lang="en-US" sz="2167" dirty="0"/>
              <a:t> </a:t>
            </a:r>
            <a:r>
              <a:rPr lang="en-US" sz="2167" dirty="0" err="1"/>
              <a:t>konteks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, leadership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komitment</a:t>
            </a:r>
            <a:r>
              <a:rPr lang="en-US" sz="2167" dirty="0"/>
              <a:t>, virtual audit, </a:t>
            </a:r>
            <a:r>
              <a:rPr lang="en-US" sz="2167" dirty="0" err="1"/>
              <a:t>mata</a:t>
            </a:r>
            <a:r>
              <a:rPr lang="en-US" sz="2167" dirty="0"/>
              <a:t> </a:t>
            </a:r>
            <a:r>
              <a:rPr lang="en-US" sz="2167" dirty="0" err="1"/>
              <a:t>rantai</a:t>
            </a:r>
            <a:r>
              <a:rPr lang="en-US" sz="2167" dirty="0"/>
              <a:t> </a:t>
            </a:r>
            <a:r>
              <a:rPr lang="en-US" sz="2167" dirty="0" err="1"/>
              <a:t>pasokan</a:t>
            </a:r>
            <a:endParaRPr lang="en-US" sz="2167" dirty="0"/>
          </a:p>
          <a:p>
            <a:pPr lvl="1"/>
            <a:endParaRPr lang="en-US" sz="21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4829-56D8-B849-81CC-822950A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381E2-F514-4953-B985-C5637FBB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268170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/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5.3 </a:t>
            </a:r>
            <a:r>
              <a:rPr lang="en-US" sz="1300" dirty="0" err="1"/>
              <a:t>Menetapkan</a:t>
            </a:r>
            <a:r>
              <a:rPr lang="en-US" sz="1300" dirty="0"/>
              <a:t> dan </a:t>
            </a:r>
            <a:r>
              <a:rPr lang="en-US" sz="1300" dirty="0" err="1"/>
              <a:t>Mengevaluasi</a:t>
            </a:r>
            <a:r>
              <a:rPr lang="en-US" sz="1300" dirty="0"/>
              <a:t> </a:t>
            </a:r>
            <a:r>
              <a:rPr lang="en-US" sz="1300" dirty="0" err="1"/>
              <a:t>Resiko</a:t>
            </a:r>
            <a:r>
              <a:rPr lang="en-US" sz="1300" dirty="0"/>
              <a:t> dan </a:t>
            </a:r>
            <a:r>
              <a:rPr lang="en-US" sz="1300" dirty="0" err="1"/>
              <a:t>Peluang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2A9F27-43A6-46E0-B314-DACD096E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68761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5.3 </a:t>
            </a:r>
            <a:r>
              <a:rPr lang="en-US" sz="2600" dirty="0" err="1"/>
              <a:t>Menetapkan</a:t>
            </a:r>
            <a:r>
              <a:rPr lang="en-US" sz="2600" dirty="0"/>
              <a:t> dan </a:t>
            </a:r>
            <a:r>
              <a:rPr lang="en-US" sz="2600" dirty="0" err="1"/>
              <a:t>Mengevaluasi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dan </a:t>
            </a:r>
            <a:r>
              <a:rPr lang="en-US" sz="2600" dirty="0" err="1"/>
              <a:t>Peluang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dari</a:t>
            </a:r>
            <a:r>
              <a:rPr lang="en-US" sz="2600" dirty="0"/>
              <a:t> Program Audit </a:t>
            </a:r>
            <a:r>
              <a:rPr lang="en-US" sz="26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218FBF-0EB8-4903-B220-1DD3F648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87699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9325-FE84-467F-9A70-C55E5070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INTERNAL AUDIT YANG EFEKTIF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22BDA-DBA2-46CC-AF52-E3210E6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lowchart: Or 2">
            <a:extLst>
              <a:ext uri="{FF2B5EF4-FFF2-40B4-BE49-F238E27FC236}">
                <a16:creationId xmlns:a16="http://schemas.microsoft.com/office/drawing/2014/main" id="{C30446E9-9222-4982-B6C5-564B99990365}"/>
              </a:ext>
            </a:extLst>
          </p:cNvPr>
          <p:cNvSpPr/>
          <p:nvPr/>
        </p:nvSpPr>
        <p:spPr>
          <a:xfrm>
            <a:off x="4519386" y="3048000"/>
            <a:ext cx="2971800" cy="281940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6670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E6B7E-90D2-47F4-8207-BA797532E8ED}"/>
              </a:ext>
            </a:extLst>
          </p:cNvPr>
          <p:cNvSpPr txBox="1"/>
          <p:nvPr/>
        </p:nvSpPr>
        <p:spPr>
          <a:xfrm>
            <a:off x="6905377" y="3296613"/>
            <a:ext cx="231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PERENCANAAN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91DD4-79B7-4A88-9E47-9255C239990B}"/>
              </a:ext>
            </a:extLst>
          </p:cNvPr>
          <p:cNvSpPr txBox="1"/>
          <p:nvPr/>
        </p:nvSpPr>
        <p:spPr>
          <a:xfrm>
            <a:off x="7068536" y="5093342"/>
            <a:ext cx="161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PELAKSANAAN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B260A-CE3D-4219-9EE6-89A9F21CCFA6}"/>
              </a:ext>
            </a:extLst>
          </p:cNvPr>
          <p:cNvSpPr txBox="1"/>
          <p:nvPr/>
        </p:nvSpPr>
        <p:spPr>
          <a:xfrm>
            <a:off x="3044753" y="4166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FOLLOW UP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AUDIT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F9FF8-3E7F-45B9-A6F8-58B711C9B486}"/>
              </a:ext>
            </a:extLst>
          </p:cNvPr>
          <p:cNvSpPr txBox="1"/>
          <p:nvPr/>
        </p:nvSpPr>
        <p:spPr>
          <a:xfrm>
            <a:off x="6310086" y="3353567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87553-516D-4D26-95CB-32A460C3EC14}"/>
              </a:ext>
            </a:extLst>
          </p:cNvPr>
          <p:cNvSpPr txBox="1"/>
          <p:nvPr/>
        </p:nvSpPr>
        <p:spPr>
          <a:xfrm>
            <a:off x="6310086" y="4585511"/>
            <a:ext cx="67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7C1ED-70DF-42B4-BFA5-114A861D4E03}"/>
              </a:ext>
            </a:extLst>
          </p:cNvPr>
          <p:cNvSpPr txBox="1"/>
          <p:nvPr/>
        </p:nvSpPr>
        <p:spPr>
          <a:xfrm>
            <a:off x="5088035" y="4585511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3DE21-3C4A-4F21-B382-70F2A0C37FC5}"/>
              </a:ext>
            </a:extLst>
          </p:cNvPr>
          <p:cNvSpPr txBox="1"/>
          <p:nvPr/>
        </p:nvSpPr>
        <p:spPr>
          <a:xfrm>
            <a:off x="5088034" y="3353566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9DA2D-065D-4FA6-AD42-9514113D716B}"/>
              </a:ext>
            </a:extLst>
          </p:cNvPr>
          <p:cNvSpPr txBox="1"/>
          <p:nvPr/>
        </p:nvSpPr>
        <p:spPr>
          <a:xfrm>
            <a:off x="457200" y="1444301"/>
            <a:ext cx="2543907" cy="111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215" b="1" dirty="0">
                <a:solidFill>
                  <a:prstClr val="black"/>
                </a:solidFill>
                <a:latin typeface="Calibri"/>
              </a:rPr>
              <a:t>MENYUSUN PROGRAM AUDIT</a:t>
            </a:r>
          </a:p>
          <a:p>
            <a:pPr>
              <a:defRPr/>
            </a:pPr>
            <a:r>
              <a:rPr lang="en-US" sz="2215" b="1" dirty="0">
                <a:solidFill>
                  <a:srgbClr val="FF0000"/>
                </a:solidFill>
                <a:latin typeface="Calibri"/>
              </a:rPr>
              <a:t>(NEW !)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295F3-8212-498C-83AC-3B2E5C61CBB7}"/>
              </a:ext>
            </a:extLst>
          </p:cNvPr>
          <p:cNvSpPr/>
          <p:nvPr/>
        </p:nvSpPr>
        <p:spPr>
          <a:xfrm>
            <a:off x="2414814" y="2367260"/>
            <a:ext cx="6881586" cy="3989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F54A0F5B-2CA8-4405-BFE8-F116514A7177}"/>
              </a:ext>
            </a:extLst>
          </p:cNvPr>
          <p:cNvSpPr/>
          <p:nvPr/>
        </p:nvSpPr>
        <p:spPr>
          <a:xfrm rot="5400000">
            <a:off x="4194469" y="303152"/>
            <a:ext cx="609360" cy="342230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38C47-8399-CD4A-AD46-3A1F7C1B2341}"/>
              </a:ext>
            </a:extLst>
          </p:cNvPr>
          <p:cNvSpPr txBox="1"/>
          <p:nvPr/>
        </p:nvSpPr>
        <p:spPr>
          <a:xfrm>
            <a:off x="5273243" y="2559222"/>
            <a:ext cx="162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</a:t>
            </a:r>
            <a:r>
              <a:rPr lang="id-ID" sz="2000" u="sng" dirty="0"/>
              <a:t>roses</a:t>
            </a:r>
            <a:r>
              <a:rPr lang="en-US" sz="2000" u="sng" dirty="0"/>
              <a:t> Audit</a:t>
            </a:r>
          </a:p>
        </p:txBody>
      </p:sp>
      <p:sp>
        <p:nvSpPr>
          <p:cNvPr id="19" name="Arrow: Bent 15">
            <a:extLst>
              <a:ext uri="{FF2B5EF4-FFF2-40B4-BE49-F238E27FC236}">
                <a16:creationId xmlns:a16="http://schemas.microsoft.com/office/drawing/2014/main" id="{17E87640-8364-424C-9D30-FABAE637E40E}"/>
              </a:ext>
            </a:extLst>
          </p:cNvPr>
          <p:cNvSpPr/>
          <p:nvPr/>
        </p:nvSpPr>
        <p:spPr>
          <a:xfrm rot="16200000">
            <a:off x="404919" y="3123675"/>
            <a:ext cx="2899254" cy="1866900"/>
          </a:xfrm>
          <a:prstGeom prst="bentArrow">
            <a:avLst>
              <a:gd name="adj1" fmla="val 8873"/>
              <a:gd name="adj2" fmla="val 12370"/>
              <a:gd name="adj3" fmla="val 19027"/>
              <a:gd name="adj4" fmla="val 22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C6808-0FB3-4A03-8D1D-3EE42513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221268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2CF7-EE2E-924C-80B5-2B3C1605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Workshop </a:t>
            </a:r>
            <a:r>
              <a:rPr lang="en-US" b="1" dirty="0" err="1"/>
              <a:t>Menyusun</a:t>
            </a:r>
            <a:r>
              <a:rPr lang="en-US" b="1" dirty="0"/>
              <a:t> Program Audit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AE3E-C3E1-7E41-8271-31AA7714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7D27-6CD3-4425-86E8-C81BAC3A6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IQA ISO 9001:2015 1/Rev 03 © Copyright Sentral Sistem, Februari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E9906-DC5F-44B4-8703-B6ADAC7C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8" y="1956275"/>
            <a:ext cx="9982200" cy="49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3321" y="553546"/>
            <a:ext cx="5109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Sistem</a:t>
            </a:r>
            <a:r>
              <a:rPr lang="en-US" sz="3200" b="1" dirty="0"/>
              <a:t> Audit yang </a:t>
            </a:r>
            <a:r>
              <a:rPr lang="en-US" sz="3200" b="1" dirty="0" err="1"/>
              <a:t>Efektif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1484784"/>
            <a:ext cx="5798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-87560" y="0"/>
            <a:ext cx="3744416" cy="6889077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432720" y="1663838"/>
            <a:ext cx="7306786" cy="46799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i="1" dirty="0"/>
              <a:t>critical elements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diperhatikan</a:t>
            </a:r>
            <a:r>
              <a:rPr lang="en-US" sz="2400" dirty="0"/>
              <a:t> </a:t>
            </a:r>
            <a:r>
              <a:rPr lang="en-US" sz="2400" dirty="0" err="1"/>
              <a:t>a.l</a:t>
            </a:r>
            <a:r>
              <a:rPr lang="en-US" sz="2400" dirty="0"/>
              <a:t>;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Management level - </a:t>
            </a:r>
            <a:r>
              <a:rPr lang="en-US" sz="2000" i="1" dirty="0"/>
              <a:t>Total Management support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komitmen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Manpower</a:t>
            </a:r>
            <a:r>
              <a:rPr lang="en-US" sz="2000" dirty="0"/>
              <a:t>, </a:t>
            </a:r>
            <a:r>
              <a:rPr lang="en-US" sz="2000" dirty="0" err="1"/>
              <a:t>biaya</a:t>
            </a:r>
            <a:r>
              <a:rPr lang="en-US" sz="2000" dirty="0"/>
              <a:t>, </a:t>
            </a:r>
            <a:r>
              <a:rPr lang="en-US" sz="2000" dirty="0" err="1"/>
              <a:t>fasilitas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Authority</a:t>
            </a:r>
            <a:r>
              <a:rPr lang="en-US" sz="2000" dirty="0"/>
              <a:t>, </a:t>
            </a:r>
            <a:r>
              <a:rPr lang="en-US" sz="2000" i="1" dirty="0"/>
              <a:t>responsibility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Organizational Independence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fasilitas</a:t>
            </a:r>
            <a:r>
              <a:rPr lang="en-US" sz="2000" dirty="0"/>
              <a:t>, </a:t>
            </a: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personnel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endParaRPr lang="en-US" sz="2000" dirty="0"/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i="1" dirty="0"/>
              <a:t>Corrective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Preventive Action</a:t>
            </a:r>
            <a:r>
              <a:rPr lang="en-US" sz="2000" dirty="0"/>
              <a:t>.    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/>
              <a:t>Auditor yang </a:t>
            </a:r>
            <a:r>
              <a:rPr lang="en-US" sz="2000" dirty="0" err="1"/>
              <a:t>dipilih</a:t>
            </a:r>
            <a:r>
              <a:rPr lang="en-US" sz="2000" dirty="0"/>
              <a:t> </a:t>
            </a:r>
            <a:r>
              <a:rPr lang="en-US" sz="2000" dirty="0" err="1"/>
              <a:t>memahami</a:t>
            </a:r>
            <a:r>
              <a:rPr lang="en-US" sz="2000" dirty="0"/>
              <a:t> area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F4038A-DD0E-4C4A-A07B-D471C9DB24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324A-38AA-40F1-8138-5059BE227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32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104177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Sistem : Sistem </a:t>
            </a:r>
            <a:r>
              <a:rPr lang="en-US" sz="1400" dirty="0" err="1">
                <a:solidFill>
                  <a:srgbClr val="FF0000"/>
                </a:solidFill>
              </a:rPr>
              <a:t>diterapkan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dengan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konsisten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id-ID" sz="1400" dirty="0">
                <a:solidFill>
                  <a:srgbClr val="FF0000"/>
                </a:solidFill>
              </a:rPr>
              <a:t>PIC pelaksana proses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Sistem : </a:t>
            </a:r>
            <a:r>
              <a:rPr lang="en-US" sz="1400" dirty="0" err="1">
                <a:solidFill>
                  <a:srgbClr val="FF0000"/>
                </a:solidFill>
              </a:rPr>
              <a:t>Jumlah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temuan</a:t>
            </a:r>
            <a:r>
              <a:rPr lang="en-US" sz="1400" dirty="0">
                <a:solidFill>
                  <a:srgbClr val="FF0000"/>
                </a:solidFill>
              </a:rPr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tercapai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 dan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Manajeme</a:t>
            </a:r>
            <a:r>
              <a:rPr lang="id-ID" sz="1400" dirty="0">
                <a:solidFill>
                  <a:srgbClr val="FF0000"/>
                </a:solidFill>
              </a:rPr>
              <a:t>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tercapainya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SISTEM</a:t>
            </a: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Penjualan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Corrective &amp; Preventif Maintenance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Penyimpanan Finish Good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9683" y="2276872"/>
            <a:ext cx="336239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SASARAN PERUSAHAAN </a:t>
            </a: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Penjualan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P</a:t>
            </a:r>
            <a:r>
              <a:rPr lang="id-ID" sz="1600" dirty="0">
                <a:solidFill>
                  <a:srgbClr val="FF0000"/>
                </a:solidFill>
              </a:rPr>
              <a:t>roductivity &amp; Efisiensi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Ontime kedatangan material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Downtime mesin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Akurasi Stock FG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 …………..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Sistem </a:t>
            </a:r>
            <a:r>
              <a:rPr lang="en-US" sz="2800" dirty="0" err="1">
                <a:solidFill>
                  <a:srgbClr val="FF0000"/>
                </a:solidFill>
              </a:rPr>
              <a:t>dan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Sasaran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seperti</a:t>
            </a:r>
            <a:r>
              <a:rPr lang="en-US" sz="2800" dirty="0">
                <a:solidFill>
                  <a:srgbClr val="FF0000"/>
                </a:solidFill>
              </a:rPr>
              <a:t> 2 </a:t>
            </a:r>
            <a:r>
              <a:rPr lang="en-US" sz="2800" dirty="0" err="1">
                <a:solidFill>
                  <a:srgbClr val="FF0000"/>
                </a:solidFill>
              </a:rPr>
              <a:t>ruangan</a:t>
            </a:r>
            <a:r>
              <a:rPr lang="en-US" sz="2800" dirty="0">
                <a:solidFill>
                  <a:srgbClr val="FF0000"/>
                </a:solidFill>
              </a:rPr>
              <a:t> yang </a:t>
            </a:r>
            <a:r>
              <a:rPr lang="en-US" sz="2800" dirty="0" err="1">
                <a:solidFill>
                  <a:srgbClr val="FF0000"/>
                </a:solidFill>
              </a:rPr>
              <a:t>terpisah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464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>
                <a:solidFill>
                  <a:srgbClr val="FF0000"/>
                </a:solidFill>
              </a:rPr>
              <a:t>Kondisi</a:t>
            </a:r>
            <a:r>
              <a:rPr lang="en-US" sz="3200" u="sng" dirty="0">
                <a:solidFill>
                  <a:srgbClr val="FF0000"/>
                </a:solidFill>
              </a:rPr>
              <a:t> yang </a:t>
            </a:r>
            <a:r>
              <a:rPr lang="en-US" sz="3200" u="sng" dirty="0" err="1">
                <a:solidFill>
                  <a:srgbClr val="FF0000"/>
                </a:solidFill>
              </a:rPr>
              <a:t>sering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  <a:r>
              <a:rPr lang="en-US" sz="3200" u="sng" dirty="0" err="1">
                <a:solidFill>
                  <a:srgbClr val="FF0000"/>
                </a:solidFill>
              </a:rPr>
              <a:t>terjadi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5B770-24A7-42BE-A232-EADCCC98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60476" y="1379385"/>
            <a:ext cx="6969224" cy="4929222"/>
          </a:xfrm>
          <a:noFill/>
        </p:spPr>
        <p:txBody>
          <a:bodyPr>
            <a:normAutofit lnSpcReduction="10000"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18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Training IQA ISO 9001:2015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ini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9001:2015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9.2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19011:</a:t>
            </a:r>
            <a:r>
              <a:rPr lang="en-US" sz="1800" dirty="0">
                <a:solidFill>
                  <a:srgbClr val="FF0000"/>
                </a:solidFill>
              </a:rPr>
              <a:t>2018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Guidance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9000:2015 basic fundamental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perbendaharaan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kata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Tambahan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teknik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audit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performa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versi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Sentral Sistem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2645AE-BCE2-4BB0-93E5-F553F7C4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E6E58-D1CF-43B5-930F-EB761B0B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IQA ISO 9001:2015 1/Rev 03 © Copyright Sentral Sistem, </a:t>
            </a:r>
            <a:r>
              <a:rPr lang="en-US" dirty="0" err="1"/>
              <a:t>Februari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13317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UKURAN EFEKTIFITAS SISTEM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Pengiriman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Perencanaan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Mutu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Produk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Baru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Produksi</a:t>
              </a:r>
              <a:r>
                <a:rPr lang="en-US" sz="2000" dirty="0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Ketepatan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pengiriman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salah </a:t>
            </a:r>
            <a:r>
              <a:rPr lang="en-US" sz="1600" dirty="0" err="1">
                <a:solidFill>
                  <a:srgbClr val="FF0000"/>
                </a:solidFill>
              </a:rPr>
              <a:t>kirim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Kesesuaian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jumlah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barang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Productivity </a:t>
            </a:r>
            <a:r>
              <a:rPr lang="en-US" sz="1600" dirty="0" err="1">
                <a:solidFill>
                  <a:srgbClr val="FF0000"/>
                </a:solidFill>
              </a:rPr>
              <a:t>dan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Efisiensi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tercapai</a:t>
            </a:r>
            <a:r>
              <a:rPr lang="en-US" sz="16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Penyelesaian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tepat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Minimal </a:t>
            </a:r>
            <a:r>
              <a:rPr lang="en-US" sz="1600" dirty="0" err="1">
                <a:solidFill>
                  <a:srgbClr val="FF0000"/>
                </a:solidFill>
              </a:rPr>
              <a:t>Kesalahan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Minimal </a:t>
            </a:r>
            <a:r>
              <a:rPr lang="en-US" sz="1600" dirty="0" err="1">
                <a:solidFill>
                  <a:srgbClr val="FF0000"/>
                </a:solidFill>
              </a:rPr>
              <a:t>Perbaikan</a:t>
            </a:r>
            <a:r>
              <a:rPr lang="en-US" sz="1600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9D3B0F-F35A-4343-86B5-50110532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835163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solidFill>
                  <a:srgbClr val="FF0000"/>
                </a:solidFill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Apakah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diperoleh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tidak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sesuai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kriteria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Output  </a:t>
            </a:r>
            <a:r>
              <a:rPr lang="en-US" sz="2400" i="1" dirty="0" err="1">
                <a:solidFill>
                  <a:srgbClr val="FF0000"/>
                </a:solidFill>
                <a:latin typeface="Trebuchet MS" pitchFamily="34" charset="0"/>
              </a:rPr>
              <a:t>Bermasalah</a:t>
            </a: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rgbClr val="FF0000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solidFill>
                <a:srgbClr val="FF0000"/>
              </a:solidFill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>
                <a:solidFill>
                  <a:srgbClr val="FF0000"/>
                </a:solidFill>
              </a:rPr>
              <a:t>Pelajari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Sumber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Masalah</a:t>
            </a:r>
            <a:endParaRPr lang="en-US" sz="1600" u="sng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dikelola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dengan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endParaRPr lang="en-US" sz="16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mendapat</a:t>
            </a:r>
            <a:r>
              <a:rPr lang="en-US" sz="1600" dirty="0">
                <a:solidFill>
                  <a:srgbClr val="FF0000"/>
                </a:solidFill>
              </a:rPr>
              <a:t> input yang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PERBAIKAN TERHADAP SISTEM AKAN MENGHASILKAN PERBAIKAN YANG PERMANEN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dijalankan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sesuai</a:t>
            </a:r>
            <a:r>
              <a:rPr lang="en-US" sz="1600" dirty="0">
                <a:solidFill>
                  <a:srgbClr val="FF0000"/>
                </a:solidFill>
              </a:rPr>
              <a:t> standard ? Standard </a:t>
            </a:r>
            <a:r>
              <a:rPr lang="en-US" sz="1600" dirty="0" err="1">
                <a:solidFill>
                  <a:srgbClr val="FF0000"/>
                </a:solidFill>
              </a:rPr>
              <a:t>kurang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? Sistem </a:t>
            </a:r>
            <a:r>
              <a:rPr lang="en-US" sz="1600" dirty="0" err="1">
                <a:solidFill>
                  <a:srgbClr val="FF0000"/>
                </a:solidFill>
              </a:rPr>
              <a:t>Kontrol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  <a:r>
              <a:rPr lang="en-US" sz="1600" dirty="0" err="1">
                <a:solidFill>
                  <a:srgbClr val="FF0000"/>
                </a:solidFill>
              </a:rPr>
              <a:t>Pekerja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kompeten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32370-EE5F-427A-B8D4-8D52287D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8828" y="290949"/>
            <a:ext cx="6227076" cy="1143000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Quality Audit yang </a:t>
            </a:r>
            <a:r>
              <a:rPr lang="en-US" sz="4000" b="1" dirty="0" err="1"/>
              <a:t>baik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118828" y="1844824"/>
            <a:ext cx="5695347" cy="514351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900" b="1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2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Bukan</a:t>
            </a:r>
            <a:r>
              <a:rPr lang="en-US" sz="2800" b="1" dirty="0"/>
              <a:t> </a:t>
            </a:r>
            <a:r>
              <a:rPr lang="en-US" sz="2800" b="1" dirty="0" err="1"/>
              <a:t>sekedar</a:t>
            </a:r>
            <a:r>
              <a:rPr lang="en-US" sz="28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Memastikan</a:t>
            </a:r>
            <a:r>
              <a:rPr lang="en-US" sz="2800" b="1" dirty="0"/>
              <a:t> sistem </a:t>
            </a:r>
            <a:r>
              <a:rPr lang="en-US" sz="2800" b="1" dirty="0" err="1"/>
              <a:t>dijalankan</a:t>
            </a:r>
            <a:r>
              <a:rPr lang="en-US" sz="2800" b="1" dirty="0"/>
              <a:t> </a:t>
            </a:r>
            <a:r>
              <a:rPr lang="en-US" sz="2800" b="1" dirty="0" err="1"/>
              <a:t>sesuai</a:t>
            </a:r>
            <a:r>
              <a:rPr lang="en-US" sz="2800" b="1" dirty="0"/>
              <a:t> </a:t>
            </a:r>
            <a:r>
              <a:rPr lang="en-US" sz="2800" b="1" dirty="0" err="1"/>
              <a:t>aturan</a:t>
            </a:r>
            <a:r>
              <a:rPr lang="en-US" sz="2800" b="1" dirty="0"/>
              <a:t> (</a:t>
            </a:r>
            <a:r>
              <a:rPr lang="en-US" sz="2800" b="1" dirty="0" err="1"/>
              <a:t>prosedur</a:t>
            </a:r>
            <a:r>
              <a:rPr lang="en-US" sz="2800" b="1" dirty="0"/>
              <a:t>/</a:t>
            </a:r>
            <a:r>
              <a:rPr lang="en-US" sz="2800" b="1" dirty="0" err="1"/>
              <a:t>persyaratan</a:t>
            </a:r>
            <a:r>
              <a:rPr lang="en-US" sz="2800" b="1" dirty="0"/>
              <a:t> ISO 9001)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Tetapi</a:t>
            </a:r>
            <a:r>
              <a:rPr lang="en-US" sz="2800" b="1" dirty="0"/>
              <a:t> </a:t>
            </a:r>
            <a:r>
              <a:rPr lang="en-US" sz="2800" b="1" dirty="0" err="1"/>
              <a:t>dapat</a:t>
            </a: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u="sng" dirty="0" err="1"/>
              <a:t>Membantu</a:t>
            </a:r>
            <a:r>
              <a:rPr lang="en-US" sz="2800" b="1" u="sng" dirty="0"/>
              <a:t> </a:t>
            </a:r>
            <a:r>
              <a:rPr lang="en-US" sz="2800" b="1" u="sng" dirty="0" err="1"/>
              <a:t>melihat</a:t>
            </a:r>
            <a:r>
              <a:rPr lang="en-US" sz="2800" b="1" u="sng" dirty="0"/>
              <a:t> </a:t>
            </a:r>
            <a:r>
              <a:rPr lang="en-US" sz="2800" b="1" u="sng" dirty="0" err="1"/>
              <a:t>kelemahan</a:t>
            </a:r>
            <a:r>
              <a:rPr lang="en-US" sz="2800" b="1" u="sng" dirty="0"/>
              <a:t> </a:t>
            </a:r>
            <a:r>
              <a:rPr lang="en-US" sz="2800" b="1" u="sng" dirty="0" err="1"/>
              <a:t>dari</a:t>
            </a:r>
            <a:r>
              <a:rPr lang="en-US" sz="2800" b="1" u="sng" dirty="0"/>
              <a:t> sistem </a:t>
            </a:r>
            <a:r>
              <a:rPr lang="en-US" sz="2800" b="1" u="sng" dirty="0" err="1"/>
              <a:t>manajemen</a:t>
            </a:r>
            <a:r>
              <a:rPr lang="en-US" sz="2800" b="1" u="sng" dirty="0"/>
              <a:t> </a:t>
            </a:r>
            <a:r>
              <a:rPr lang="en-US" sz="2800" b="1" u="sng" dirty="0" err="1"/>
              <a:t>mutu</a:t>
            </a:r>
            <a:r>
              <a:rPr lang="en-US" sz="2800" b="1" u="sng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78B24-A7CC-4B9A-BD71-38E4EEF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F95453-B6AD-44A0-9DF8-2BB8E11C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3800" b="1" dirty="0"/>
              <a:t>COMPLIANCE = EFEKTIF ???</a:t>
            </a:r>
            <a:endParaRPr lang="en-US" sz="3800" b="1" u="sng" dirty="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65880" y="1771652"/>
            <a:ext cx="4573466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Sistem sudah compliance, </a:t>
            </a: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tetapi apakah pasti efektif ?</a:t>
            </a:r>
          </a:p>
          <a:p>
            <a:pPr defTabSz="873125" latinLnBrk="1"/>
            <a:endParaRPr kumimoji="1" lang="en-US" sz="2000" b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Mungkinkah masih terdapat beberapa </a:t>
            </a: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kendala sebagai berikut :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Banyak gan</a:t>
            </a:r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g</a:t>
            </a: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guan di internal </a:t>
            </a:r>
          </a:p>
          <a:p>
            <a:pPr marL="363538" lvl="1" indent="-184150"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	perusahaan, atau 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Complain dari </a:t>
            </a:r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pelanggan akibat </a:t>
            </a:r>
          </a:p>
          <a:p>
            <a:pPr marL="363538" lvl="1" indent="-184150" defTabSz="873125" latinLnBrk="1"/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  supplier</a:t>
            </a:r>
            <a:endParaRPr kumimoji="1" lang="en-US" sz="2000" b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Bagaimana jika perusahaan sudah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mempunyai punya sistem seleksi,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tetapi sistem seleksinya terlalu mudah,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sehingga semua supplier pasti lulus ?? </a:t>
            </a: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71652"/>
            <a:ext cx="4876799" cy="39433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1244-CDF9-49CD-A540-9562A82C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43816-0937-4544-B919-E96F921B5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180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3800" b="1" dirty="0"/>
              <a:t>COMPLIANCE = EFEKTIF ???</a:t>
            </a:r>
            <a:endParaRPr lang="en-US" sz="3800" b="1" u="sng" dirty="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81432" y="1771652"/>
            <a:ext cx="474012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73125" latinLnBrk="1"/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Sistem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compliance, </a:t>
            </a: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tetapi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apakah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pasti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efektif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?</a:t>
            </a:r>
          </a:p>
          <a:p>
            <a:pPr defTabSz="873125" latinLnBrk="1"/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External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: </a:t>
            </a: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Tuntutan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Customer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Peraturan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Persaingan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Apa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yang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baik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hari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belum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tentu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masih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relevan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untuk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saat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endParaRPr kumimoji="1" lang="en-US" sz="2000" u="sng" dirty="0">
              <a:solidFill>
                <a:srgbClr val="FF0000"/>
              </a:solidFill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71652"/>
            <a:ext cx="4876799" cy="39433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D2D2-A127-442A-B41D-EE8D9975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E965F-CD63-46B5-A8AC-F4B0F432B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6295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80968" y="188640"/>
            <a:ext cx="8888286" cy="428628"/>
          </a:xfrm>
          <a:noFill/>
        </p:spPr>
        <p:txBody>
          <a:bodyPr lIns="87275" tIns="43637" rIns="87275" bIns="43637"/>
          <a:lstStyle/>
          <a:p>
            <a:pPr eaLnBrk="1" hangingPunct="1"/>
            <a:r>
              <a:rPr lang="en-US" sz="2400" dirty="0" err="1"/>
              <a:t>Perbandingan</a:t>
            </a:r>
            <a:r>
              <a:rPr lang="en-US" sz="2400" dirty="0"/>
              <a:t> Audit Compliance </a:t>
            </a:r>
            <a:r>
              <a:rPr lang="en-US" sz="2400" dirty="0" err="1"/>
              <a:t>vs</a:t>
            </a:r>
            <a:r>
              <a:rPr lang="en-US" sz="2400" dirty="0"/>
              <a:t> Audit Performance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7EFCA8-9EF6-4CD4-88D7-4C168A7F6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736976" y="950803"/>
            <a:ext cx="2432720" cy="504056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Performance Audit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 flipH="1">
            <a:off x="2000672" y="950803"/>
            <a:ext cx="2432720" cy="50405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Compliance Audit</a:t>
            </a:r>
          </a:p>
        </p:txBody>
      </p:sp>
      <p:sp>
        <p:nvSpPr>
          <p:cNvPr id="3" name="Rectangle 2"/>
          <p:cNvSpPr/>
          <p:nvPr/>
        </p:nvSpPr>
        <p:spPr>
          <a:xfrm>
            <a:off x="380968" y="1628800"/>
            <a:ext cx="41964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sudah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sesuai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persyaratan</a:t>
            </a:r>
            <a:r>
              <a:rPr lang="en-US" sz="1600" dirty="0">
                <a:latin typeface="+mj-lt"/>
              </a:rPr>
              <a:t> ISO 9001 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dijalankan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konsisten</a:t>
            </a:r>
            <a:r>
              <a:rPr lang="en-US" sz="1600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7656" y="1622165"/>
            <a:ext cx="4985864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persyaratan</a:t>
            </a:r>
            <a:r>
              <a:rPr lang="en-US" sz="1600" dirty="0">
                <a:latin typeface="+mn-lt"/>
              </a:rPr>
              <a:t> ISO 9001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konsisten</a:t>
            </a:r>
            <a:r>
              <a:rPr lang="en-US" sz="1600" dirty="0">
                <a:latin typeface="+mn-lt"/>
              </a:rPr>
              <a:t>? 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objectives/ </a:t>
            </a:r>
            <a:r>
              <a:rPr lang="en-US" sz="1600" dirty="0" err="1">
                <a:latin typeface="+mn-lt"/>
              </a:rPr>
              <a:t>tujuan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tercapai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Barang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dibeli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bagus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standar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datang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waktu</a:t>
            </a:r>
            <a:r>
              <a:rPr lang="en-US" sz="1600" dirty="0">
                <a:latin typeface="+mn-lt"/>
              </a:rPr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>
                <a:latin typeface="+mn-lt"/>
              </a:rPr>
              <a:t>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mengcover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urgent?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solidFill>
                  <a:srgbClr val="FF0000"/>
                </a:solidFill>
              </a:rPr>
              <a:t>Apakah</a:t>
            </a:r>
            <a:r>
              <a:rPr lang="en-US" sz="1600" dirty="0">
                <a:solidFill>
                  <a:srgbClr val="FF0000"/>
                </a:solidFill>
              </a:rPr>
              <a:t> r</a:t>
            </a:r>
            <a:r>
              <a:rPr lang="id-ID" sz="1600" dirty="0">
                <a:solidFill>
                  <a:srgbClr val="FF0000"/>
                </a:solidFill>
              </a:rPr>
              <a:t>i</a:t>
            </a:r>
            <a:r>
              <a:rPr lang="en-US" sz="1600" dirty="0" err="1">
                <a:solidFill>
                  <a:srgbClr val="FF0000"/>
                </a:solidFill>
              </a:rPr>
              <a:t>siko</a:t>
            </a:r>
            <a:r>
              <a:rPr lang="en-US" sz="1600" dirty="0">
                <a:solidFill>
                  <a:srgbClr val="FF0000"/>
                </a:solidFill>
              </a:rPr>
              <a:t> dan </a:t>
            </a:r>
            <a:r>
              <a:rPr lang="en-US" sz="1600" dirty="0" err="1">
                <a:solidFill>
                  <a:srgbClr val="FF0000"/>
                </a:solidFill>
              </a:rPr>
              <a:t>peluang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dari</a:t>
            </a:r>
            <a:r>
              <a:rPr lang="en-US" sz="1600" dirty="0">
                <a:solidFill>
                  <a:srgbClr val="FF0000"/>
                </a:solidFill>
              </a:rPr>
              <a:t> 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sudah</a:t>
            </a:r>
            <a:r>
              <a:rPr lang="en-US" sz="1600" dirty="0">
                <a:solidFill>
                  <a:srgbClr val="FF0000"/>
                </a:solidFill>
              </a:rPr>
              <a:t> di </a:t>
            </a:r>
            <a:r>
              <a:rPr lang="en-US" sz="1600" dirty="0" err="1">
                <a:solidFill>
                  <a:srgbClr val="FF0000"/>
                </a:solidFill>
              </a:rPr>
              <a:t>identifikasi</a:t>
            </a:r>
            <a:r>
              <a:rPr lang="en-US" sz="1600" dirty="0">
                <a:solidFill>
                  <a:srgbClr val="FF0000"/>
                </a:solidFill>
              </a:rPr>
              <a:t> dan di review </a:t>
            </a:r>
            <a:r>
              <a:rPr lang="en-US" sz="1600" dirty="0" err="1">
                <a:solidFill>
                  <a:srgbClr val="FF0000"/>
                </a:solidFill>
              </a:rPr>
              <a:t>keefektifannya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604" y="4347151"/>
            <a:ext cx="424022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maka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dinyatakan</a:t>
            </a:r>
            <a:r>
              <a:rPr lang="en-US" sz="1600" dirty="0">
                <a:latin typeface="+mn-lt"/>
              </a:rPr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tidak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berarti</a:t>
            </a:r>
            <a:r>
              <a:rPr lang="en-US" sz="1600" dirty="0">
                <a:latin typeface="+mn-lt"/>
              </a:rPr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9072" y="4347151"/>
            <a:ext cx="49944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realisasi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produk</a:t>
            </a:r>
            <a:r>
              <a:rPr lang="en-US" sz="1600" dirty="0">
                <a:latin typeface="+mn-lt"/>
              </a:rPr>
              <a:t>/</a:t>
            </a:r>
            <a:r>
              <a:rPr lang="en-US" sz="1600" dirty="0" err="1">
                <a:latin typeface="+mn-lt"/>
              </a:rPr>
              <a:t>jasa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sering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terganggu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karena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adanya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keterlambatan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- </a:t>
            </a:r>
            <a:r>
              <a:rPr lang="en-US" sz="1600" dirty="0" err="1">
                <a:latin typeface="+mn-lt"/>
              </a:rPr>
              <a:t>Walaupun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tetapi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objectives/ </a:t>
            </a:r>
            <a:r>
              <a:rPr lang="en-US" sz="1600" b="1" dirty="0" err="1">
                <a:latin typeface="+mn-lt"/>
              </a:rPr>
              <a:t>tujuannya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tidak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tercapai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maka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dinyatakan</a:t>
            </a:r>
            <a:r>
              <a:rPr lang="en-US" sz="1600" b="1" dirty="0">
                <a:latin typeface="+mn-lt"/>
              </a:rPr>
              <a:t> “Ada </a:t>
            </a:r>
            <a:r>
              <a:rPr lang="en-US" sz="1600" b="1" dirty="0" err="1">
                <a:latin typeface="+mn-lt"/>
              </a:rPr>
              <a:t>kelemahan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dari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prosedur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pembelian</a:t>
            </a:r>
            <a:r>
              <a:rPr lang="en-US" sz="1600" b="1" dirty="0">
                <a:latin typeface="+mn-lt"/>
              </a:rPr>
              <a:t>”</a:t>
            </a:r>
            <a:r>
              <a:rPr lang="en-US" sz="1600" dirty="0">
                <a:latin typeface="+mn-lt"/>
              </a:rPr>
              <a:t>. Auditor </a:t>
            </a:r>
            <a:r>
              <a:rPr lang="en-US" sz="1600" dirty="0" err="1">
                <a:latin typeface="+mn-lt"/>
              </a:rPr>
              <a:t>mencoba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mengidentifikasi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letak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kelemahan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tersebut</a:t>
            </a:r>
            <a:r>
              <a:rPr lang="en-US" sz="1600" dirty="0">
                <a:latin typeface="+mn-lt"/>
              </a:rPr>
              <a:t>. (</a:t>
            </a: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sistem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seleksi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masih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baik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Dst</a:t>
            </a:r>
            <a:r>
              <a:rPr lang="en-US" sz="1600" dirty="0">
                <a:latin typeface="+mn-lt"/>
              </a:rPr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424608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736976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00908" y="950803"/>
            <a:ext cx="0" cy="540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33368" y="6926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45" y="2582865"/>
            <a:ext cx="1926255" cy="19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95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b="1" u="sng" dirty="0" err="1"/>
              <a:t>kondisi</a:t>
            </a:r>
            <a:r>
              <a:rPr lang="en-US" sz="2800" b="1" u="sng" dirty="0"/>
              <a:t> yang </a:t>
            </a:r>
            <a:r>
              <a:rPr lang="en-US" sz="2800" b="1" u="sng" dirty="0" err="1"/>
              <a:t>dulu</a:t>
            </a:r>
            <a:r>
              <a:rPr lang="en-US" sz="2800" b="1" u="sng" dirty="0"/>
              <a:t> </a:t>
            </a:r>
            <a:r>
              <a:rPr lang="en-US" sz="2800" b="1" u="sng" dirty="0" err="1"/>
              <a:t>sudah</a:t>
            </a:r>
            <a:r>
              <a:rPr lang="en-US" sz="2800" b="1" u="sng" dirty="0"/>
              <a:t> </a:t>
            </a:r>
            <a:r>
              <a:rPr lang="en-US" sz="2800" b="1" u="sng" dirty="0" err="1"/>
              <a:t>baik</a:t>
            </a:r>
            <a:r>
              <a:rPr lang="en-US" sz="2800" b="1" u="sng" dirty="0"/>
              <a:t> </a:t>
            </a:r>
            <a:r>
              <a:rPr lang="en-US" sz="2800" b="1" u="sng" dirty="0" err="1"/>
              <a:t>berpotensi</a:t>
            </a:r>
            <a:r>
              <a:rPr lang="en-US" sz="2800" b="1" u="sng" dirty="0"/>
              <a:t> </a:t>
            </a:r>
            <a:r>
              <a:rPr lang="en-US" sz="2800" b="1" u="sng" dirty="0" err="1"/>
              <a:t>menjadi</a:t>
            </a:r>
            <a:r>
              <a:rPr lang="en-US" sz="2800" b="1" u="sng" dirty="0"/>
              <a:t> “</a:t>
            </a:r>
            <a:r>
              <a:rPr lang="en-US" sz="2800" b="1" u="sng" dirty="0" err="1"/>
              <a:t>kurang</a:t>
            </a:r>
            <a:r>
              <a:rPr lang="en-US" sz="2800" b="1" u="sng" dirty="0"/>
              <a:t>” </a:t>
            </a:r>
            <a:r>
              <a:rPr lang="en-US" sz="2800" b="1" u="sng" dirty="0" err="1"/>
              <a:t>baik</a:t>
            </a:r>
            <a:r>
              <a:rPr lang="en-US" sz="2800" b="1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24AC2-1B27-4659-9602-53083995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943C3C-E283-4FA0-8E99-15FD2392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7498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906000" cy="1412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lnSpc>
                <a:spcPct val="80000"/>
              </a:lnSpc>
            </a:pPr>
            <a:r>
              <a:rPr lang="en-US" sz="2400" b="0" dirty="0"/>
              <a:t>Sistem Audit: Audit </a:t>
            </a:r>
            <a:r>
              <a:rPr lang="en-US" sz="2400" b="0" dirty="0" err="1"/>
              <a:t>Berdasarkan</a:t>
            </a:r>
            <a:r>
              <a:rPr lang="en-US" sz="2400" b="0" dirty="0"/>
              <a:t> Performa</a:t>
            </a:r>
            <a:br>
              <a:rPr lang="en-US" sz="2400" b="0" dirty="0"/>
            </a:br>
            <a:r>
              <a:rPr lang="en-US" sz="1600" b="0" dirty="0"/>
              <a:t>= </a:t>
            </a:r>
            <a:r>
              <a:rPr lang="en-US" sz="1600" b="0" u="sng" dirty="0" err="1"/>
              <a:t>Mengecek</a:t>
            </a:r>
            <a:r>
              <a:rPr lang="en-US" sz="1600" b="0" u="sng" dirty="0"/>
              <a:t> </a:t>
            </a:r>
            <a:r>
              <a:rPr lang="en-US" sz="1600" b="0" u="sng" dirty="0" err="1"/>
              <a:t>Kesesuaian</a:t>
            </a:r>
            <a:r>
              <a:rPr lang="en-US" sz="1600" b="0" u="sng" dirty="0"/>
              <a:t> </a:t>
            </a:r>
            <a:r>
              <a:rPr lang="id-ID" sz="1600" b="0" u="sng" dirty="0"/>
              <a:t>p</a:t>
            </a:r>
            <a:r>
              <a:rPr lang="en-US" sz="1600" b="0" u="sng" dirty="0" err="1"/>
              <a:t>ada</a:t>
            </a:r>
            <a:r>
              <a:rPr lang="en-US" sz="1600" b="0" u="sng" dirty="0"/>
              <a:t> 4 </a:t>
            </a:r>
            <a:r>
              <a:rPr lang="id-ID" sz="1600" b="0" u="sng" dirty="0"/>
              <a:t>K</a:t>
            </a:r>
            <a:r>
              <a:rPr lang="en-US" sz="1600" b="0" u="sng" dirty="0" err="1"/>
              <a:t>riteria</a:t>
            </a:r>
            <a:r>
              <a:rPr lang="en-US" sz="1600" b="0" u="sng" dirty="0"/>
              <a:t> Compliance </a:t>
            </a:r>
            <a:r>
              <a:rPr lang="en-US" sz="1600" b="0" dirty="0"/>
              <a:t>+</a:t>
            </a:r>
            <a:br>
              <a:rPr lang="en-US" sz="1600" b="0" u="sng" dirty="0"/>
            </a:br>
            <a:r>
              <a:rPr lang="en-US" sz="1600" b="0" u="sng" dirty="0" err="1"/>
              <a:t>Pencapaian</a:t>
            </a:r>
            <a:r>
              <a:rPr lang="en-US" sz="1600" b="0" u="sng" dirty="0"/>
              <a:t> Objectives/ </a:t>
            </a:r>
            <a:r>
              <a:rPr lang="en-US" sz="1600" b="0" u="sng" dirty="0" err="1"/>
              <a:t>Tujuan</a:t>
            </a:r>
            <a:r>
              <a:rPr lang="en-US" sz="1600" b="0" u="sng" dirty="0"/>
              <a:t> </a:t>
            </a:r>
            <a:r>
              <a:rPr lang="en-US" sz="1600" b="0" u="sng" dirty="0" err="1"/>
              <a:t>dari</a:t>
            </a:r>
            <a:r>
              <a:rPr lang="en-US" sz="1600" b="0" u="sng" dirty="0"/>
              <a:t> </a:t>
            </a:r>
            <a:r>
              <a:rPr lang="en-US" sz="1600" b="0" u="sng" dirty="0" err="1"/>
              <a:t>Prosedur</a:t>
            </a:r>
            <a:endParaRPr lang="en-US" sz="1600" b="0" u="sng" dirty="0"/>
          </a:p>
        </p:txBody>
      </p:sp>
      <p:graphicFrame>
        <p:nvGraphicFramePr>
          <p:cNvPr id="387093" name="Group 21"/>
          <p:cNvGraphicFramePr>
            <a:graphicFrameLocks noGrp="1"/>
          </p:cNvGraphicFramePr>
          <p:nvPr>
            <p:ph/>
          </p:nvPr>
        </p:nvGraphicFramePr>
        <p:xfrm>
          <a:off x="200470" y="1571612"/>
          <a:ext cx="9505057" cy="5025740"/>
        </p:xfrm>
        <a:graphic>
          <a:graphicData uri="http://schemas.openxmlformats.org/drawingml/2006/table">
            <a:tbl>
              <a:tblPr/>
              <a:tblGrid>
                <a:gridCol w="1544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7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25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Audit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berdasarkan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performa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Objectives terukur (ukuran keefektifan proses)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137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Bukan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sekedar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dijalankan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atau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tapi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pencapaian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objectives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yaitu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: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Mendapatkan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yang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men-supply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produk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/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jasa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standar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mutu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mengirim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waktu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serta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harga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kompetitif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Ukuran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keefektifan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endParaRPr kumimoji="0" 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Reject supplier 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incoming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atau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realisasi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produk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jasa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) &lt; 2%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Ketepatan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pengiriman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100%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Harga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cost book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344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Bukan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sekedar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dijalankan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atau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tapi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pencapaian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objectives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yaitu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Menjamin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data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terkontrol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sehingga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hanya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resmi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terbaru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berada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lokasi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tersebut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digunakan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. 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Ukuran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keefektifan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Hanya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resmi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(yang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diapprove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oleh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orang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berwewenang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) 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dilokasi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tersebut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digunakan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kadaluarsa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E47BA-1A4E-40BC-81A1-CB466E74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27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CB4D6-C4BD-4074-B93A-077299177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52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896" y="188640"/>
            <a:ext cx="5393804" cy="1143000"/>
          </a:xfrm>
        </p:spPr>
        <p:txBody>
          <a:bodyPr/>
          <a:lstStyle/>
          <a:p>
            <a:pPr algn="l" eaLnBrk="1" hangingPunct="1"/>
            <a:r>
              <a:rPr lang="en-US" dirty="0"/>
              <a:t>KUALIFIKASI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F6675-0234-4D8A-ABF0-16146142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506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5929330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F94E3F6-FE28-4B4D-AE45-982F83178D36}"/>
              </a:ext>
            </a:extLst>
          </p:cNvPr>
          <p:cNvSpPr txBox="1">
            <a:spLocks noChangeArrowheads="1"/>
          </p:cNvSpPr>
          <p:nvPr/>
        </p:nvSpPr>
        <p:spPr>
          <a:xfrm>
            <a:off x="1309662" y="1809760"/>
            <a:ext cx="8850188" cy="398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C"/>
            </a:pPr>
            <a:r>
              <a:rPr lang="en-US"/>
              <a:t>Memiliki p</a:t>
            </a:r>
            <a:r>
              <a:rPr lang="id-ID"/>
              <a:t>ersonal atribute yang baik, dapat membuat suasana audit menjadi nyaman</a:t>
            </a:r>
          </a:p>
          <a:p>
            <a:pPr>
              <a:buClr>
                <a:schemeClr val="tx1"/>
              </a:buClr>
              <a:buFont typeface="Wingdings" pitchFamily="2" charset="2"/>
              <a:buChar char="C"/>
            </a:pPr>
            <a:r>
              <a:rPr lang="en-US"/>
              <a:t>Memiliki kemampuan berkomunikasi baik lisan maupun tertulis dengan baik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/>
              <a:t>Menjelaskan maksud dengan baik sesuai level dari auditee.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/>
              <a:t>Membuat laporan temuan audit dengan jelas, mudah dimengerti.</a:t>
            </a:r>
          </a:p>
          <a:p>
            <a:pPr lvl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D1FB2-30FB-4F68-B90B-57F96251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9" name="Picture 5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3152800" cy="70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Freeform 24"/>
          <p:cNvSpPr/>
          <p:nvPr/>
        </p:nvSpPr>
        <p:spPr>
          <a:xfrm>
            <a:off x="2995449" y="2238703"/>
            <a:ext cx="6678678" cy="3243587"/>
          </a:xfrm>
          <a:custGeom>
            <a:avLst/>
            <a:gdLst>
              <a:gd name="connsiteX0" fmla="*/ 0 w 5896304"/>
              <a:gd name="connsiteY0" fmla="*/ 31531 h 2900856"/>
              <a:gd name="connsiteX1" fmla="*/ 5880538 w 5896304"/>
              <a:gd name="connsiteY1" fmla="*/ 0 h 2900856"/>
              <a:gd name="connsiteX2" fmla="*/ 5880538 w 5896304"/>
              <a:gd name="connsiteY2" fmla="*/ 1560787 h 2900856"/>
              <a:gd name="connsiteX3" fmla="*/ 819807 w 5896304"/>
              <a:gd name="connsiteY3" fmla="*/ 1545021 h 2900856"/>
              <a:gd name="connsiteX4" fmla="*/ 819807 w 5896304"/>
              <a:gd name="connsiteY4" fmla="*/ 2900856 h 2900856"/>
              <a:gd name="connsiteX5" fmla="*/ 5896304 w 5896304"/>
              <a:gd name="connsiteY5" fmla="*/ 2885090 h 2900856"/>
              <a:gd name="connsiteX0" fmla="*/ 0 w 6167820"/>
              <a:gd name="connsiteY0" fmla="*/ 31531 h 2900856"/>
              <a:gd name="connsiteX1" fmla="*/ 5880538 w 6167820"/>
              <a:gd name="connsiteY1" fmla="*/ 0 h 2900856"/>
              <a:gd name="connsiteX2" fmla="*/ 5880538 w 6167820"/>
              <a:gd name="connsiteY2" fmla="*/ 1560787 h 2900856"/>
              <a:gd name="connsiteX3" fmla="*/ 819807 w 6167820"/>
              <a:gd name="connsiteY3" fmla="*/ 1545021 h 2900856"/>
              <a:gd name="connsiteX4" fmla="*/ 819807 w 6167820"/>
              <a:gd name="connsiteY4" fmla="*/ 2900856 h 2900856"/>
              <a:gd name="connsiteX5" fmla="*/ 5896304 w 6167820"/>
              <a:gd name="connsiteY5" fmla="*/ 2885090 h 2900856"/>
              <a:gd name="connsiteX0" fmla="*/ 0 w 6347759"/>
              <a:gd name="connsiteY0" fmla="*/ 31531 h 2900856"/>
              <a:gd name="connsiteX1" fmla="*/ 5880538 w 6347759"/>
              <a:gd name="connsiteY1" fmla="*/ 0 h 2900856"/>
              <a:gd name="connsiteX2" fmla="*/ 5880538 w 6347759"/>
              <a:gd name="connsiteY2" fmla="*/ 1560787 h 2900856"/>
              <a:gd name="connsiteX3" fmla="*/ 819807 w 6347759"/>
              <a:gd name="connsiteY3" fmla="*/ 1545021 h 2900856"/>
              <a:gd name="connsiteX4" fmla="*/ 819807 w 6347759"/>
              <a:gd name="connsiteY4" fmla="*/ 2900856 h 2900856"/>
              <a:gd name="connsiteX5" fmla="*/ 5896304 w 6347759"/>
              <a:gd name="connsiteY5" fmla="*/ 2885090 h 2900856"/>
              <a:gd name="connsiteX0" fmla="*/ 0 w 6512727"/>
              <a:gd name="connsiteY0" fmla="*/ 31531 h 2900856"/>
              <a:gd name="connsiteX1" fmla="*/ 5880538 w 6512727"/>
              <a:gd name="connsiteY1" fmla="*/ 0 h 2900856"/>
              <a:gd name="connsiteX2" fmla="*/ 5880538 w 6512727"/>
              <a:gd name="connsiteY2" fmla="*/ 1560787 h 2900856"/>
              <a:gd name="connsiteX3" fmla="*/ 819807 w 6512727"/>
              <a:gd name="connsiteY3" fmla="*/ 1545021 h 2900856"/>
              <a:gd name="connsiteX4" fmla="*/ 819807 w 6512727"/>
              <a:gd name="connsiteY4" fmla="*/ 2900856 h 2900856"/>
              <a:gd name="connsiteX5" fmla="*/ 5896304 w 6512727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896304 w 6678678"/>
              <a:gd name="connsiteY5" fmla="*/ 2885090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3825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921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6318768 w 6678678"/>
              <a:gd name="connsiteY5" fmla="*/ 2858859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74380 w 6678678"/>
              <a:gd name="connsiteY5" fmla="*/ 2837580 h 2900871"/>
              <a:gd name="connsiteX6" fmla="*/ 6318768 w 6678678"/>
              <a:gd name="connsiteY6" fmla="*/ 2858859 h 2900871"/>
              <a:gd name="connsiteX0" fmla="*/ 0 w 6678678"/>
              <a:gd name="connsiteY0" fmla="*/ 31531 h 3908141"/>
              <a:gd name="connsiteX1" fmla="*/ 5880538 w 6678678"/>
              <a:gd name="connsiteY1" fmla="*/ 0 h 3908141"/>
              <a:gd name="connsiteX2" fmla="*/ 5880538 w 6678678"/>
              <a:gd name="connsiteY2" fmla="*/ 1560787 h 3908141"/>
              <a:gd name="connsiteX3" fmla="*/ 819807 w 6678678"/>
              <a:gd name="connsiteY3" fmla="*/ 1545021 h 3908141"/>
              <a:gd name="connsiteX4" fmla="*/ 819807 w 6678678"/>
              <a:gd name="connsiteY4" fmla="*/ 2900856 h 3908141"/>
              <a:gd name="connsiteX5" fmla="*/ 5974380 w 6678678"/>
              <a:gd name="connsiteY5" fmla="*/ 2837580 h 3908141"/>
              <a:gd name="connsiteX6" fmla="*/ 5970425 w 6678678"/>
              <a:gd name="connsiteY6" fmla="*/ 3908141 h 39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8678" h="3908141">
                <a:moveTo>
                  <a:pt x="0" y="31531"/>
                </a:moveTo>
                <a:lnTo>
                  <a:pt x="5880538" y="0"/>
                </a:lnTo>
                <a:cubicBezTo>
                  <a:pt x="6952594" y="-1"/>
                  <a:pt x="6936828" y="1560786"/>
                  <a:pt x="5880538" y="1560787"/>
                </a:cubicBezTo>
                <a:lnTo>
                  <a:pt x="819807" y="1545021"/>
                </a:lnTo>
                <a:cubicBezTo>
                  <a:pt x="-47296" y="1587063"/>
                  <a:pt x="15765" y="2906111"/>
                  <a:pt x="819807" y="2900856"/>
                </a:cubicBezTo>
                <a:lnTo>
                  <a:pt x="5974380" y="2837580"/>
                </a:lnTo>
                <a:cubicBezTo>
                  <a:pt x="5973062" y="3194434"/>
                  <a:pt x="5971743" y="3551287"/>
                  <a:pt x="5970425" y="3908141"/>
                </a:cubicBezTo>
              </a:path>
            </a:pathLst>
          </a:custGeom>
          <a:noFill/>
          <a:ln w="57150"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823664" y="1865372"/>
            <a:ext cx="791007" cy="779955"/>
            <a:chOff x="2823664" y="1865372"/>
            <a:chExt cx="791007" cy="779955"/>
          </a:xfrm>
        </p:grpSpPr>
        <p:sp>
          <p:nvSpPr>
            <p:cNvPr id="26" name="Oval 25"/>
            <p:cNvSpPr/>
            <p:nvPr/>
          </p:nvSpPr>
          <p:spPr>
            <a:xfrm>
              <a:off x="2823664" y="1865372"/>
              <a:ext cx="791007" cy="77995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04981" y="2079256"/>
              <a:ext cx="607859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Etis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31786" y="1709081"/>
            <a:ext cx="1132041" cy="1071847"/>
            <a:chOff x="4131786" y="1709081"/>
            <a:chExt cx="1132041" cy="1071847"/>
          </a:xfrm>
        </p:grpSpPr>
        <p:sp>
          <p:nvSpPr>
            <p:cNvPr id="44" name="Oval 43"/>
            <p:cNvSpPr/>
            <p:nvPr/>
          </p:nvSpPr>
          <p:spPr>
            <a:xfrm>
              <a:off x="4160912" y="1709081"/>
              <a:ext cx="1069508" cy="1071847"/>
            </a:xfrm>
            <a:prstGeom prst="ellipse">
              <a:avLst/>
            </a:prstGeom>
            <a:solidFill>
              <a:srgbClr val="254061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31786" y="2050172"/>
              <a:ext cx="1132041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id-ID" sz="1600" b="1" dirty="0">
                  <a:solidFill>
                    <a:schemeClr val="bg1"/>
                  </a:solidFill>
                </a:rPr>
                <a:t>Open mind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894573" y="1569512"/>
            <a:ext cx="1364476" cy="1355432"/>
            <a:chOff x="5894573" y="1569512"/>
            <a:chExt cx="1364476" cy="1355432"/>
          </a:xfrm>
        </p:grpSpPr>
        <p:sp>
          <p:nvSpPr>
            <p:cNvPr id="45" name="Oval 44"/>
            <p:cNvSpPr/>
            <p:nvPr/>
          </p:nvSpPr>
          <p:spPr>
            <a:xfrm>
              <a:off x="5894573" y="1569512"/>
              <a:ext cx="1352474" cy="135543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94573" y="2073145"/>
              <a:ext cx="136447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Diplomatis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739311" y="1377834"/>
            <a:ext cx="1759286" cy="1763134"/>
            <a:chOff x="7739311" y="1377834"/>
            <a:chExt cx="1759286" cy="1763134"/>
          </a:xfrm>
        </p:grpSpPr>
        <p:sp>
          <p:nvSpPr>
            <p:cNvPr id="46" name="Oval 45"/>
            <p:cNvSpPr/>
            <p:nvPr/>
          </p:nvSpPr>
          <p:spPr>
            <a:xfrm>
              <a:off x="7739311" y="1377834"/>
              <a:ext cx="1759286" cy="1763134"/>
            </a:xfrm>
            <a:prstGeom prst="ellipse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59332" y="1914188"/>
              <a:ext cx="1726627" cy="840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Suka</a:t>
              </a:r>
              <a:endParaRPr lang="en-US" b="1" dirty="0">
                <a:solidFill>
                  <a:schemeClr val="bg1"/>
                </a:solidFill>
              </a:endParaRPr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Memperhatikan</a:t>
              </a:r>
              <a:endParaRPr lang="id-ID" b="1" dirty="0">
                <a:solidFill>
                  <a:schemeClr val="bg1"/>
                </a:solidFill>
              </a:endParaRPr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id-ID" b="1" dirty="0">
                  <a:solidFill>
                    <a:schemeClr val="bg1"/>
                  </a:solidFill>
                </a:rPr>
                <a:t>(Jeli)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8436" y="2811439"/>
            <a:ext cx="1352474" cy="1355432"/>
            <a:chOff x="6788436" y="2811439"/>
            <a:chExt cx="1352474" cy="1355432"/>
          </a:xfrm>
        </p:grpSpPr>
        <p:sp>
          <p:nvSpPr>
            <p:cNvPr id="47" name="Oval 46"/>
            <p:cNvSpPr/>
            <p:nvPr/>
          </p:nvSpPr>
          <p:spPr>
            <a:xfrm>
              <a:off x="6788436" y="2811439"/>
              <a:ext cx="1352474" cy="13554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85027" y="3202214"/>
              <a:ext cx="1159292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Cepat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mengerti</a:t>
              </a:r>
              <a:endParaRPr lang="en-US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962084" y="2927866"/>
            <a:ext cx="1069508" cy="1071847"/>
            <a:chOff x="4962084" y="2927866"/>
            <a:chExt cx="1069508" cy="1071847"/>
          </a:xfrm>
        </p:grpSpPr>
        <p:sp>
          <p:nvSpPr>
            <p:cNvPr id="48" name="Oval 47"/>
            <p:cNvSpPr/>
            <p:nvPr/>
          </p:nvSpPr>
          <p:spPr>
            <a:xfrm>
              <a:off x="4962084" y="2927866"/>
              <a:ext cx="1069508" cy="107184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00655" y="3294017"/>
              <a:ext cx="1013098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id-ID" b="1" dirty="0"/>
                <a:t>Fleksibel</a:t>
              </a:r>
              <a:endParaRPr lang="en-US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82560" y="3056107"/>
            <a:ext cx="834396" cy="779955"/>
            <a:chOff x="3482560" y="3056107"/>
            <a:chExt cx="834396" cy="779955"/>
          </a:xfrm>
        </p:grpSpPr>
        <p:sp>
          <p:nvSpPr>
            <p:cNvPr id="49" name="Oval 48"/>
            <p:cNvSpPr/>
            <p:nvPr/>
          </p:nvSpPr>
          <p:spPr>
            <a:xfrm>
              <a:off x="3490866" y="3056107"/>
              <a:ext cx="791007" cy="779955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82560" y="3276034"/>
              <a:ext cx="83439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Tegas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99350" y="3932030"/>
            <a:ext cx="1352474" cy="1355432"/>
            <a:chOff x="3899350" y="3932030"/>
            <a:chExt cx="1352474" cy="1355432"/>
          </a:xfrm>
        </p:grpSpPr>
        <p:sp>
          <p:nvSpPr>
            <p:cNvPr id="53" name="Oval 52"/>
            <p:cNvSpPr/>
            <p:nvPr/>
          </p:nvSpPr>
          <p:spPr>
            <a:xfrm>
              <a:off x="3899350" y="3932030"/>
              <a:ext cx="1352474" cy="135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4501" y="4432172"/>
              <a:ext cx="114217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Tangguh</a:t>
              </a:r>
              <a:endParaRPr 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903517" y="4142219"/>
            <a:ext cx="1096500" cy="1071479"/>
            <a:chOff x="5903517" y="4142219"/>
            <a:chExt cx="1096500" cy="1071479"/>
          </a:xfrm>
        </p:grpSpPr>
        <p:sp>
          <p:nvSpPr>
            <p:cNvPr id="54" name="Oval 53"/>
            <p:cNvSpPr/>
            <p:nvPr/>
          </p:nvSpPr>
          <p:spPr>
            <a:xfrm>
              <a:off x="5903517" y="4142219"/>
              <a:ext cx="1096500" cy="107147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30493" y="4452092"/>
              <a:ext cx="1069524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Percaya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diri</a:t>
              </a:r>
              <a:endParaRPr lang="en-US" b="1" dirty="0"/>
            </a:p>
          </p:txBody>
        </p:sp>
      </p:grp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90876" y="104080"/>
            <a:ext cx="6415251" cy="777875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Personel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Attribute </a:t>
            </a: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Seorang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29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1062-88DD-47D5-89E4-9D64F345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2990876" y="5710239"/>
            <a:ext cx="6544768" cy="831850"/>
          </a:xfrm>
          <a:custGeom>
            <a:avLst/>
            <a:gdLst>
              <a:gd name="connsiteX0" fmla="*/ 0 w 5979840"/>
              <a:gd name="connsiteY0" fmla="*/ 0 h 831850"/>
              <a:gd name="connsiteX1" fmla="*/ 5979840 w 5979840"/>
              <a:gd name="connsiteY1" fmla="*/ 0 h 831850"/>
              <a:gd name="connsiteX2" fmla="*/ 5979840 w 5979840"/>
              <a:gd name="connsiteY2" fmla="*/ 831850 h 831850"/>
              <a:gd name="connsiteX3" fmla="*/ 0 w 5979840"/>
              <a:gd name="connsiteY3" fmla="*/ 831850 h 831850"/>
              <a:gd name="connsiteX4" fmla="*/ 0 w 5979840"/>
              <a:gd name="connsiteY4" fmla="*/ 0 h 831850"/>
              <a:gd name="connsiteX0" fmla="*/ 159372 w 6139212"/>
              <a:gd name="connsiteY0" fmla="*/ 0 h 831850"/>
              <a:gd name="connsiteX1" fmla="*/ 6139212 w 6139212"/>
              <a:gd name="connsiteY1" fmla="*/ 0 h 831850"/>
              <a:gd name="connsiteX2" fmla="*/ 6139212 w 6139212"/>
              <a:gd name="connsiteY2" fmla="*/ 831850 h 831850"/>
              <a:gd name="connsiteX3" fmla="*/ 159372 w 6139212"/>
              <a:gd name="connsiteY3" fmla="*/ 831850 h 831850"/>
              <a:gd name="connsiteX4" fmla="*/ 159372 w 6139212"/>
              <a:gd name="connsiteY4" fmla="*/ 0 h 831850"/>
              <a:gd name="connsiteX0" fmla="*/ 268941 w 6248781"/>
              <a:gd name="connsiteY0" fmla="*/ 0 h 831850"/>
              <a:gd name="connsiteX1" fmla="*/ 6248781 w 6248781"/>
              <a:gd name="connsiteY1" fmla="*/ 0 h 831850"/>
              <a:gd name="connsiteX2" fmla="*/ 6248781 w 6248781"/>
              <a:gd name="connsiteY2" fmla="*/ 831850 h 831850"/>
              <a:gd name="connsiteX3" fmla="*/ 268941 w 6248781"/>
              <a:gd name="connsiteY3" fmla="*/ 831850 h 831850"/>
              <a:gd name="connsiteX4" fmla="*/ 268941 w 6248781"/>
              <a:gd name="connsiteY4" fmla="*/ 0 h 831850"/>
              <a:gd name="connsiteX0" fmla="*/ 268941 w 6384247"/>
              <a:gd name="connsiteY0" fmla="*/ 0 h 831850"/>
              <a:gd name="connsiteX1" fmla="*/ 6248781 w 6384247"/>
              <a:gd name="connsiteY1" fmla="*/ 0 h 831850"/>
              <a:gd name="connsiteX2" fmla="*/ 6248781 w 6384247"/>
              <a:gd name="connsiteY2" fmla="*/ 831850 h 831850"/>
              <a:gd name="connsiteX3" fmla="*/ 268941 w 6384247"/>
              <a:gd name="connsiteY3" fmla="*/ 831850 h 831850"/>
              <a:gd name="connsiteX4" fmla="*/ 268941 w 6384247"/>
              <a:gd name="connsiteY4" fmla="*/ 0 h 831850"/>
              <a:gd name="connsiteX0" fmla="*/ 268941 w 6491014"/>
              <a:gd name="connsiteY0" fmla="*/ 0 h 831850"/>
              <a:gd name="connsiteX1" fmla="*/ 6248781 w 6491014"/>
              <a:gd name="connsiteY1" fmla="*/ 0 h 831850"/>
              <a:gd name="connsiteX2" fmla="*/ 6248781 w 6491014"/>
              <a:gd name="connsiteY2" fmla="*/ 831850 h 831850"/>
              <a:gd name="connsiteX3" fmla="*/ 268941 w 6491014"/>
              <a:gd name="connsiteY3" fmla="*/ 831850 h 831850"/>
              <a:gd name="connsiteX4" fmla="*/ 268941 w 6491014"/>
              <a:gd name="connsiteY4" fmla="*/ 0 h 831850"/>
              <a:gd name="connsiteX0" fmla="*/ 268941 w 6519218"/>
              <a:gd name="connsiteY0" fmla="*/ 0 h 831850"/>
              <a:gd name="connsiteX1" fmla="*/ 6248781 w 6519218"/>
              <a:gd name="connsiteY1" fmla="*/ 0 h 831850"/>
              <a:gd name="connsiteX2" fmla="*/ 6248781 w 6519218"/>
              <a:gd name="connsiteY2" fmla="*/ 831850 h 831850"/>
              <a:gd name="connsiteX3" fmla="*/ 268941 w 6519218"/>
              <a:gd name="connsiteY3" fmla="*/ 831850 h 831850"/>
              <a:gd name="connsiteX4" fmla="*/ 268941 w 6519218"/>
              <a:gd name="connsiteY4" fmla="*/ 0 h 831850"/>
              <a:gd name="connsiteX0" fmla="*/ 268941 w 6544768"/>
              <a:gd name="connsiteY0" fmla="*/ 0 h 831850"/>
              <a:gd name="connsiteX1" fmla="*/ 6248781 w 6544768"/>
              <a:gd name="connsiteY1" fmla="*/ 0 h 831850"/>
              <a:gd name="connsiteX2" fmla="*/ 6248781 w 6544768"/>
              <a:gd name="connsiteY2" fmla="*/ 831850 h 831850"/>
              <a:gd name="connsiteX3" fmla="*/ 268941 w 6544768"/>
              <a:gd name="connsiteY3" fmla="*/ 831850 h 831850"/>
              <a:gd name="connsiteX4" fmla="*/ 268941 w 6544768"/>
              <a:gd name="connsiteY4" fmla="*/ 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4768" h="831850">
                <a:moveTo>
                  <a:pt x="268941" y="0"/>
                </a:moveTo>
                <a:lnTo>
                  <a:pt x="6248781" y="0"/>
                </a:lnTo>
                <a:cubicBezTo>
                  <a:pt x="6625299" y="8342"/>
                  <a:pt x="6661157" y="805579"/>
                  <a:pt x="6248781" y="831850"/>
                </a:cubicBezTo>
                <a:lnTo>
                  <a:pt x="268941" y="831850"/>
                </a:lnTo>
                <a:cubicBezTo>
                  <a:pt x="-89647" y="823508"/>
                  <a:pt x="-89647" y="8341"/>
                  <a:pt x="268941" y="0"/>
                </a:cubicBez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 dirty="0">
                <a:latin typeface="Times New Roman" pitchFamily="18" charset="0"/>
              </a:rPr>
              <a:t>FAIRNESS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dalam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mendapatkan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bukti</a:t>
            </a:r>
            <a:r>
              <a:rPr lang="en-US" sz="2400" dirty="0">
                <a:latin typeface="Times New Roman" pitchFamily="18" charset="0"/>
              </a:rPr>
              <a:t> audit </a:t>
            </a:r>
            <a:r>
              <a:rPr lang="en-US" sz="2400" dirty="0" err="1">
                <a:latin typeface="Times New Roman" pitchFamily="18" charset="0"/>
              </a:rPr>
              <a:t>dan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dikonfirmasikan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dengan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auditee</a:t>
            </a:r>
            <a:r>
              <a:rPr lang="en-US" sz="2400" dirty="0">
                <a:latin typeface="Times New Roman" pitchFamily="18" charset="0"/>
              </a:rPr>
              <a:t> !!</a:t>
            </a:r>
          </a:p>
        </p:txBody>
      </p:sp>
      <p:pic>
        <p:nvPicPr>
          <p:cNvPr id="30724" name="Picture 4" descr="http://rlv.zcache.com/i_love_my_auditor_2_inch_round_button-re5cebe016bbd408595a99b9e340fcbab_x7j3i_8byvr_32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40" b="89815" l="26235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8" y="3109840"/>
            <a:ext cx="2357690" cy="23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/>
          <p:nvPr/>
        </p:nvCxnSpPr>
        <p:spPr>
          <a:xfrm>
            <a:off x="4575587" y="980728"/>
            <a:ext cx="346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4"/>
          <p:cNvSpPr txBox="1">
            <a:spLocks/>
          </p:cNvSpPr>
          <p:nvPr/>
        </p:nvSpPr>
        <p:spPr>
          <a:xfrm>
            <a:off x="8737600" y="655320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413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219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9503-BE98-4099-9F7D-0FC86C563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F673C651-D5C4-430E-8F24-3DF5D1330CCA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</a:t>
            </a:r>
            <a:r>
              <a:rPr lang="en-US" sz="2000" b="1" dirty="0" err="1"/>
              <a:t>mutu</a:t>
            </a:r>
            <a:r>
              <a:rPr lang="en-US" sz="2000" b="1" dirty="0"/>
              <a:t> ISO 9001:2015 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quality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nonconformity dan conformity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quality system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752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30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1062-88DD-47D5-89E4-9D64F345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124" y="6474778"/>
            <a:ext cx="5474970" cy="366397"/>
          </a:xfr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36" name="Slide Number Placeholder 4"/>
          <p:cNvSpPr txBox="1">
            <a:spLocks/>
          </p:cNvSpPr>
          <p:nvPr/>
        </p:nvSpPr>
        <p:spPr>
          <a:xfrm>
            <a:off x="8737600" y="655320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D1E5D-D9F8-40E5-9705-2010EABFA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92202"/>
              </p:ext>
            </p:extLst>
          </p:nvPr>
        </p:nvGraphicFramePr>
        <p:xfrm>
          <a:off x="469904" y="1240367"/>
          <a:ext cx="8826495" cy="510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495">
                  <a:extLst>
                    <a:ext uri="{9D8B030D-6E8A-4147-A177-3AD203B41FA5}">
                      <a16:colId xmlns:a16="http://schemas.microsoft.com/office/drawing/2014/main" val="2473251085"/>
                    </a:ext>
                  </a:extLst>
                </a:gridCol>
              </a:tblGrid>
              <a:tr h="506725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AUDITOR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266698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Pemahaman tentang prinsip-prinsip, proses dan metode audit, diantaranya: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1275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Memahami risiko dan peluang terkait dengan objek yang diaudit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41121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dirty="0"/>
                        <a:t>   -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Memahami konsep Risk-based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01992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Audit diprioritaskan pada hal-hal yang penting/signifikan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30715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Mampu berkomunikasi yang baik, lisan maupun tertulis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57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Memahami teknik sampling audit yang efektif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024663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Menjaga kerahasiaan dan keamanan informasi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992408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Memahami Sistem Manajemen ISO 9001 dan referensi lainnya,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196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Prosedur, customer spesifik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50674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Memahami Organisasi &amp; konteksnya,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02289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isu-isu internal dan eksternal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08292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Kebutuhan dan harapan pihak-pihak yang berkepentingan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3463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Peraturan perundangan yang berlaku dan persyaratan lainnya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35468"/>
                  </a:ext>
                </a:extLst>
              </a:tr>
            </a:tbl>
          </a:graphicData>
        </a:graphic>
      </p:graphicFrame>
      <p:sp>
        <p:nvSpPr>
          <p:cNvPr id="41" name="Rectangle 2">
            <a:extLst>
              <a:ext uri="{FF2B5EF4-FFF2-40B4-BE49-F238E27FC236}">
                <a16:creationId xmlns:a16="http://schemas.microsoft.com/office/drawing/2014/main" id="{F77AACB2-0BAF-4BA3-82D4-D980F367D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99740"/>
            <a:ext cx="690595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K</a:t>
            </a:r>
            <a:r>
              <a:rPr lang="id-ID" sz="2800" dirty="0"/>
              <a:t>OMPETENSI </a:t>
            </a:r>
            <a:r>
              <a:rPr lang="en-US" sz="2800" dirty="0"/>
              <a:t>AUDITOR</a:t>
            </a:r>
            <a:r>
              <a:rPr lang="id-ID" sz="2800" dirty="0"/>
              <a:t> &amp; AUDIT TEAM LEADER</a:t>
            </a:r>
            <a:endParaRPr lang="en-US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24DEFE-8CCB-4983-B395-8E4E4DC80ABA}"/>
              </a:ext>
            </a:extLst>
          </p:cNvPr>
          <p:cNvSpPr/>
          <p:nvPr/>
        </p:nvSpPr>
        <p:spPr>
          <a:xfrm>
            <a:off x="4167182" y="9940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31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71062-88DD-47D5-89E4-9D64F3455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124" y="6474778"/>
            <a:ext cx="5474970" cy="366397"/>
          </a:xfrm>
        </p:spPr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36" name="Slide Number Placeholder 4"/>
          <p:cNvSpPr txBox="1">
            <a:spLocks/>
          </p:cNvSpPr>
          <p:nvPr/>
        </p:nvSpPr>
        <p:spPr>
          <a:xfrm>
            <a:off x="8737600" y="655320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D1E5D-D9F8-40E5-9705-2010EABFA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51294"/>
              </p:ext>
            </p:extLst>
          </p:nvPr>
        </p:nvGraphicFramePr>
        <p:xfrm>
          <a:off x="469904" y="1240367"/>
          <a:ext cx="8826495" cy="3372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495">
                  <a:extLst>
                    <a:ext uri="{9D8B030D-6E8A-4147-A177-3AD203B41FA5}">
                      <a16:colId xmlns:a16="http://schemas.microsoft.com/office/drawing/2014/main" val="2473251085"/>
                    </a:ext>
                  </a:extLst>
                </a:gridCol>
              </a:tblGrid>
              <a:tr h="506725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AUDIT TEAM LEADER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266698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Mengorganisir dan mengarahkan anggota tim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1275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Memahami isu-isu strategis melalui diskusi dengan Top Manajemen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41121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Mengelola proses audit,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01992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Risiko yang bisa menghambat tercapainya tujuan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30715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Memberikan arahan dan panduan kepada anggota tim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57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Menghindari konflik yang bisa terjadi selama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024663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Memimpin tim audit dalam membuat kesimpulan hasil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992408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Mempersiapkan dan membuat laporan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196"/>
                  </a:ext>
                </a:extLst>
              </a:tr>
            </a:tbl>
          </a:graphicData>
        </a:graphic>
      </p:graphicFrame>
      <p:sp>
        <p:nvSpPr>
          <p:cNvPr id="41" name="Rectangle 2">
            <a:extLst>
              <a:ext uri="{FF2B5EF4-FFF2-40B4-BE49-F238E27FC236}">
                <a16:creationId xmlns:a16="http://schemas.microsoft.com/office/drawing/2014/main" id="{F77AACB2-0BAF-4BA3-82D4-D980F367D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99740"/>
            <a:ext cx="690595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K</a:t>
            </a:r>
            <a:r>
              <a:rPr lang="id-ID" sz="2800" dirty="0"/>
              <a:t>OMPETENSI </a:t>
            </a:r>
            <a:r>
              <a:rPr lang="en-US" sz="2800" dirty="0"/>
              <a:t>AUDITOR</a:t>
            </a:r>
            <a:r>
              <a:rPr lang="id-ID" sz="2800" dirty="0"/>
              <a:t> &amp; AUDIT TEAM LEADER</a:t>
            </a:r>
            <a:endParaRPr lang="en-US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24DEFE-8CCB-4983-B395-8E4E4DC80ABA}"/>
              </a:ext>
            </a:extLst>
          </p:cNvPr>
          <p:cNvSpPr/>
          <p:nvPr/>
        </p:nvSpPr>
        <p:spPr>
          <a:xfrm>
            <a:off x="4167182" y="9940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0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963" y="4619625"/>
            <a:ext cx="2857500" cy="2266950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75940"/>
            <a:ext cx="728695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dirty="0"/>
              <a:t>PEMELIHARAAN &amp; PENINGKATAN KOMPETENSI</a:t>
            </a:r>
            <a:r>
              <a:rPr lang="en-US" dirty="0"/>
              <a:t>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CD87-1FCA-40C2-9836-79FF10E9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4608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35D3C7B-3444-4EFA-99D5-310E94A85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2" t="12341" r="8472" b="13984"/>
          <a:stretch/>
        </p:blipFill>
        <p:spPr>
          <a:xfrm>
            <a:off x="1542691" y="1649854"/>
            <a:ext cx="6362165" cy="41032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C2D96-65A6-4227-AB89-85856BC0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15951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463143"/>
            <a:ext cx="402401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0" dirty="0">
                <a:solidFill>
                  <a:srgbClr val="FFC000"/>
                </a:solidFill>
                <a:latin typeface="+mn-lt"/>
              </a:rPr>
              <a:t>ISO 9001:2015</a:t>
            </a:r>
            <a:endParaRPr lang="en-US" sz="2400" b="0" dirty="0">
              <a:solidFill>
                <a:srgbClr val="FFC000"/>
              </a:solidFill>
              <a:latin typeface="+mn-lt"/>
            </a:endParaRPr>
          </a:p>
          <a:p>
            <a:pPr algn="ctr" eaLnBrk="0" hangingPunct="0"/>
            <a:endParaRPr lang="en-US" sz="24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673080" y="1628800"/>
            <a:ext cx="4016896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1.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Ruang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Lingkup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2.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Referensi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Normatif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3.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Istilah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Definisi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4.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Konteks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Organisasi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5. 	Leadership</a:t>
            </a: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6.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Perencanaan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7.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Sarana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Pendukung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(Support)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Operasional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Performance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Peningkatan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Berkelanjutan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45088" y="1268760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CE0CA-766F-467C-8E36-6DC1FF64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12C9-DF91-449A-BB50-C769F71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76200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 9001:2015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B987-6EAA-4B2D-9A18-BD9660BC1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641166"/>
            <a:ext cx="715840" cy="5572125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642938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990600" y="641167"/>
          <a:ext cx="8502650" cy="5572132"/>
        </p:xfrm>
        <a:graphic>
          <a:graphicData uri="http://schemas.openxmlformats.org/drawingml/2006/table">
            <a:tbl>
              <a:tblPr/>
              <a:tblGrid>
                <a:gridCol w="53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Memahami konteks organisasi dengan menetapkan isu-isu internal eksternal yang relevan dengan tujuan dan arahan strategi bisnis perusahaan, serta berdampak terhadap pencapaian performance yang ada di sistem manajemen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Memahami kebutuhan dan harapan pihak yang berkepentingan.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Organisasi menetapkan interested parties yang relevan yaitu pelanggan, end user, supplier/distributor/retail, regulator, dll.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 ruang lingkup sistem manajemen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 manajemen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umum sistem manajemen mutu (Pendekatan proses).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4.4.2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Memelihara sistem manajemen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Komitmen dan leadership.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Komitmen dan leadership serta mematuhi sistem manajemen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5.1.2 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Fokus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kepada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Pelanggan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Kebijakan Mutu.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 kebijakan mutu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5.2.2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Mengkomunikasikan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kebijakan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mutu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Peran organisasi, tanggung jawab dan wewenang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Tindakan untuk meminimalisir resiko dan opportunities. 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Sasaran mutu (6.2.1) dan perencanaan pencapaiannya (6.2.2). 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</a:t>
                      </a: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Perencanaan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perubahan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62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5350041" cy="4063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600" dirty="0"/>
              <a:t>Refreshing </a:t>
            </a:r>
            <a:r>
              <a:rPr lang="en-US" sz="2600" dirty="0" err="1"/>
              <a:t>persyaratan</a:t>
            </a:r>
            <a:r>
              <a:rPr lang="en-US" sz="2600" dirty="0"/>
              <a:t> ISO 9001:2015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87ED69-36C9-45A7-B4F5-A83158BC5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642937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642938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0600" y="642937"/>
          <a:ext cx="8672888" cy="5572136"/>
        </p:xfrm>
        <a:graphic>
          <a:graphicData uri="http://schemas.openxmlformats.org/drawingml/2006/table">
            <a:tbl>
              <a:tblPr/>
              <a:tblGrid>
                <a:gridCol w="5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Sumber daya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7.1.1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umum sumber daya.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7.1.2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Manusia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7.1.3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Infrastruktur.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7.1.4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Lingkungan proses.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7.1.5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Pemantauan dan pengukuran alat ukur.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7.1.6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Pengetahuan Organisasi.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Kompetensi.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Kesadaran.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Komunikasi.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Informasi yang terdokumentasi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7.5.1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umum informasi terdokumentasi.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7.5.2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Pembuatan dan memperbarui informasi terdokumentasi.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7.5.3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informasi terdokumentasi.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8.1 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Perencanaan operasional dan pengendalian.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7574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kebutuhan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pemasaran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interaksi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dengan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pelanggan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Komunikasi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dengan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pelanggan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(8.2.1),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yang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terkait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dengan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barang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jasa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(8.2.2),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tinjauan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terhadap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ketentuan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Jasa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(8.2.3),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Perubahan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untuk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Jasa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(8.2.4)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Desain dan Pengembangan Produk dan Jasa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9165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penyedia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barang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jasa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eksternal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umum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(8.4.1),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jenis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ruang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lingkup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penyedia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eksternal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(8.4.2),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Informasi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Untuk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Penyedia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Eksternal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(8.4.3).</a:t>
                      </a: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5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51007" y="227352"/>
            <a:ext cx="5350041" cy="4063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600" dirty="0"/>
              <a:t>Refreshing </a:t>
            </a:r>
            <a:r>
              <a:rPr lang="en-US" sz="2600" dirty="0" err="1"/>
              <a:t>persyaratan</a:t>
            </a:r>
            <a:r>
              <a:rPr lang="en-US" sz="2600" dirty="0"/>
              <a:t> ISO 9001:2015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25F05E-4856-4DDA-87C9-C511E0B8E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689245"/>
            <a:ext cx="715840" cy="5572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66801" y="685800"/>
          <a:ext cx="8467726" cy="5595063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8.5.1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Kontrol Produksi dan Penyediaan Jasa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8.5.2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Identifikasi dan Mampu Telusur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8.5.3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Barang Milik Pelanggan atau Penyedia Eksternal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8.5.4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Pemeliharaan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8.5.5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Kegiatan Pasca Pengiriman                                                          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8.5.6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Kontrol  Perubahan                                                                      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Pelepasan Produk dan Jasa                                                           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Kontrol Output Produk Tidak Sesuai                                                     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Pemantauan, pengukuran, analisis, dan evaluasi.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9.1.1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umum.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9.1.2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Kepuasan pelanggan.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9.1.3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Analisis dan evaluasi data.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9.2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Internal audit.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808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9.3 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Manajemen review --&gt; Umum (9.3.1), Inputan tinjauan manajemen (9.3.2), Output Tinjauan Manajemen (9.3.3)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Peningkatan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Umum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10.2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Ketidaksesuaian dan tindakan perbaikan.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32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10.3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Improvement</a:t>
                      </a: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0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98300-082D-48A6-B281-CDE1550F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09D08-A455-49C0-9467-04DAACC0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R</a:t>
            </a:r>
            <a:r>
              <a:rPr lang="id-ID" sz="1800" u="sng" dirty="0">
                <a:solidFill>
                  <a:srgbClr val="FF0000"/>
                </a:solidFill>
              </a:rPr>
              <a:t>i</a:t>
            </a:r>
            <a:r>
              <a:rPr lang="en-US" sz="1800" u="sng" dirty="0" err="1">
                <a:solidFill>
                  <a:srgbClr val="FF0000"/>
                </a:solidFill>
              </a:rPr>
              <a:t>siko</a:t>
            </a:r>
            <a:r>
              <a:rPr lang="en-US" sz="1800" u="sng" dirty="0">
                <a:solidFill>
                  <a:srgbClr val="FF0000"/>
                </a:solidFill>
              </a:rPr>
              <a:t> dan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2"/>
              </a:buBlip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id-ID" sz="1800" dirty="0"/>
              <a:t>jadual</a:t>
            </a:r>
            <a:r>
              <a:rPr lang="en-US" sz="1800" dirty="0"/>
              <a:t>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proses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>
                <a:solidFill>
                  <a:srgbClr val="FF0000"/>
                </a:solidFill>
              </a:rPr>
              <a:t>r</a:t>
            </a:r>
            <a:r>
              <a:rPr lang="id-ID" sz="1800" u="sng" dirty="0">
                <a:solidFill>
                  <a:srgbClr val="FF0000"/>
                </a:solidFill>
              </a:rPr>
              <a:t>i</a:t>
            </a:r>
            <a:r>
              <a:rPr lang="en-US" sz="1800" u="sng" dirty="0" err="1">
                <a:solidFill>
                  <a:srgbClr val="FF0000"/>
                </a:solidFill>
              </a:rPr>
              <a:t>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dan external, </a:t>
            </a:r>
            <a:r>
              <a:rPr lang="en-US" sz="1800" dirty="0" err="1"/>
              <a:t>pentingnya</a:t>
            </a:r>
            <a:r>
              <a:rPr lang="en-US" sz="1800" dirty="0"/>
              <a:t> proses dan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id-ID" sz="1800" u="sng" dirty="0">
                <a:solidFill>
                  <a:srgbClr val="FF0000"/>
                </a:solidFill>
              </a:rPr>
              <a:t> (Change Management)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5805264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38</a:t>
            </a:fld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AC09CB-2D3E-4757-8F85-9B8EA051B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50" dirty="0" err="1"/>
              <a:t>Mengadopsi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informasi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program audit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dokumen</a:t>
            </a:r>
            <a:r>
              <a:rPr lang="en-US" sz="1950" dirty="0"/>
              <a:t> yang </a:t>
            </a:r>
            <a:r>
              <a:rPr lang="en-US" sz="1950" dirty="0" err="1"/>
              <a:t>diberikan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auditee</a:t>
            </a:r>
          </a:p>
          <a:p>
            <a:pPr marL="0" indent="0">
              <a:buNone/>
            </a:pPr>
            <a:endParaRPr lang="en-US" sz="1950" dirty="0"/>
          </a:p>
          <a:p>
            <a:pPr marL="0" indent="0">
              <a:buNone/>
            </a:pPr>
            <a:r>
              <a:rPr lang="en-US" sz="1950" dirty="0" err="1"/>
              <a:t>Perencanaan</a:t>
            </a:r>
            <a:r>
              <a:rPr lang="en-US" sz="1950" dirty="0"/>
              <a:t> audit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mempertimbangkan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kegiatan</a:t>
            </a:r>
            <a:r>
              <a:rPr lang="en-US" sz="1950" dirty="0"/>
              <a:t> audit </a:t>
            </a:r>
            <a:r>
              <a:rPr lang="en-US" sz="1950" dirty="0" err="1"/>
              <a:t>terhadap</a:t>
            </a:r>
            <a:r>
              <a:rPr lang="en-US" sz="1950" dirty="0"/>
              <a:t> proses </a:t>
            </a:r>
            <a:r>
              <a:rPr lang="en-US" sz="1950" dirty="0" err="1"/>
              <a:t>dari</a:t>
            </a:r>
            <a:r>
              <a:rPr lang="en-US" sz="1950" dirty="0"/>
              <a:t> auditee,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menetapkan</a:t>
            </a:r>
            <a:r>
              <a:rPr lang="en-US" sz="1950" dirty="0"/>
              <a:t> </a:t>
            </a:r>
            <a:r>
              <a:rPr lang="en-US" sz="1950" dirty="0" err="1"/>
              <a:t>persetujuan</a:t>
            </a:r>
            <a:r>
              <a:rPr lang="en-US" sz="1950" dirty="0"/>
              <a:t> </a:t>
            </a:r>
            <a:r>
              <a:rPr lang="en-US" sz="1950" dirty="0" err="1"/>
              <a:t>klien</a:t>
            </a:r>
            <a:r>
              <a:rPr lang="en-US" sz="1950" dirty="0"/>
              <a:t> audit, team audit </a:t>
            </a:r>
            <a:r>
              <a:rPr lang="en-US" sz="1950" dirty="0" err="1"/>
              <a:t>dan</a:t>
            </a:r>
            <a:r>
              <a:rPr lang="en-US" sz="1950" dirty="0"/>
              <a:t> auditee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terhadap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 </a:t>
            </a:r>
            <a:r>
              <a:rPr lang="en-US" sz="1950" dirty="0" err="1"/>
              <a:t>akibat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perencanaan</a:t>
            </a:r>
            <a:r>
              <a:rPr lang="en-US" sz="1950" dirty="0"/>
              <a:t> yang </a:t>
            </a:r>
            <a:r>
              <a:rPr lang="en-US" sz="1950" dirty="0" err="1"/>
              <a:t>tidak</a:t>
            </a:r>
            <a:r>
              <a:rPr lang="en-US" sz="1950" dirty="0"/>
              <a:t> </a:t>
            </a:r>
            <a:r>
              <a:rPr lang="en-US" sz="1950" dirty="0" err="1"/>
              <a:t>efektif</a:t>
            </a: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kepada</a:t>
            </a:r>
            <a:r>
              <a:rPr lang="en-US" sz="1950" dirty="0"/>
              <a:t> auditee yang </a:t>
            </a:r>
            <a:r>
              <a:rPr lang="en-US" sz="1950" dirty="0" err="1"/>
              <a:t>terjadi</a:t>
            </a:r>
            <a:r>
              <a:rPr lang="en-US" sz="1950" dirty="0"/>
              <a:t> </a:t>
            </a:r>
            <a:r>
              <a:rPr lang="en-US" sz="1950" dirty="0" err="1"/>
              <a:t>selama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 marL="386942" lvl="1" indent="0">
              <a:buNone/>
            </a:pPr>
            <a:r>
              <a:rPr lang="en-US" sz="1733" dirty="0" err="1"/>
              <a:t>Risiko</a:t>
            </a:r>
            <a:r>
              <a:rPr lang="en-US" sz="1733" dirty="0"/>
              <a:t> </a:t>
            </a:r>
            <a:r>
              <a:rPr lang="en-US" sz="1733" dirty="0" err="1"/>
              <a:t>bisa</a:t>
            </a:r>
            <a:r>
              <a:rPr lang="en-US" sz="1733" dirty="0"/>
              <a:t> </a:t>
            </a:r>
            <a:r>
              <a:rPr lang="en-US" sz="1733" dirty="0" err="1"/>
              <a:t>terjadi</a:t>
            </a:r>
            <a:r>
              <a:rPr lang="en-US" sz="1733" dirty="0"/>
              <a:t> </a:t>
            </a:r>
            <a:r>
              <a:rPr lang="en-US" sz="1733" dirty="0" err="1"/>
              <a:t>sebagai</a:t>
            </a:r>
            <a:r>
              <a:rPr lang="en-US" sz="1733" dirty="0"/>
              <a:t> </a:t>
            </a:r>
            <a:r>
              <a:rPr lang="en-US" sz="1733" dirty="0" err="1"/>
              <a:t>akibat</a:t>
            </a:r>
            <a:r>
              <a:rPr lang="en-US" sz="1733" dirty="0"/>
              <a:t> </a:t>
            </a:r>
            <a:r>
              <a:rPr lang="en-US" sz="1733" dirty="0" err="1"/>
              <a:t>dari</a:t>
            </a:r>
            <a:r>
              <a:rPr lang="en-US" sz="1733" dirty="0"/>
              <a:t> </a:t>
            </a:r>
            <a:r>
              <a:rPr lang="en-US" sz="1733" dirty="0" err="1"/>
              <a:t>kehadiran</a:t>
            </a:r>
            <a:r>
              <a:rPr lang="en-US" sz="1733" dirty="0"/>
              <a:t> team audit yang </a:t>
            </a:r>
            <a:r>
              <a:rPr lang="en-US" sz="1733" dirty="0" err="1"/>
              <a:t>mempengaruhi</a:t>
            </a:r>
            <a:r>
              <a:rPr lang="en-US" sz="1733" dirty="0"/>
              <a:t> </a:t>
            </a:r>
            <a:r>
              <a:rPr lang="en-US" sz="1733" dirty="0" err="1"/>
              <a:t>pengaturan</a:t>
            </a:r>
            <a:r>
              <a:rPr lang="en-US" sz="1733" dirty="0"/>
              <a:t> di QHSE </a:t>
            </a:r>
            <a:r>
              <a:rPr lang="en-US" sz="1733" dirty="0" err="1"/>
              <a:t>dan</a:t>
            </a:r>
            <a:r>
              <a:rPr lang="en-US" sz="1733" dirty="0"/>
              <a:t> </a:t>
            </a:r>
            <a:r>
              <a:rPr lang="en-US" sz="1733" dirty="0" err="1"/>
              <a:t>terhadap</a:t>
            </a:r>
            <a:r>
              <a:rPr lang="en-US" sz="1733" dirty="0"/>
              <a:t> </a:t>
            </a:r>
            <a:r>
              <a:rPr lang="en-US" sz="1733" dirty="0" err="1"/>
              <a:t>produk</a:t>
            </a:r>
            <a:r>
              <a:rPr lang="en-US" sz="1733" dirty="0"/>
              <a:t>, </a:t>
            </a:r>
            <a:r>
              <a:rPr lang="en-US" sz="1733" dirty="0" err="1"/>
              <a:t>jasa</a:t>
            </a:r>
            <a:r>
              <a:rPr lang="en-US" sz="1733" dirty="0"/>
              <a:t>, personal </a:t>
            </a:r>
            <a:r>
              <a:rPr lang="en-US" sz="1733" dirty="0" err="1"/>
              <a:t>atau</a:t>
            </a:r>
            <a:r>
              <a:rPr lang="en-US" sz="1733" dirty="0"/>
              <a:t> </a:t>
            </a:r>
            <a:r>
              <a:rPr lang="en-US" sz="1733" dirty="0" err="1"/>
              <a:t>infrastruktur</a:t>
            </a:r>
            <a:r>
              <a:rPr lang="en-US" sz="1733" dirty="0"/>
              <a:t> (</a:t>
            </a:r>
            <a:r>
              <a:rPr lang="en-US" sz="1733" dirty="0" err="1"/>
              <a:t>misalnya</a:t>
            </a:r>
            <a:r>
              <a:rPr lang="en-US" sz="1733" dirty="0"/>
              <a:t> </a:t>
            </a:r>
            <a:r>
              <a:rPr lang="en-US" sz="1733" dirty="0" err="1"/>
              <a:t>kontaminasi</a:t>
            </a:r>
            <a:r>
              <a:rPr lang="en-US" sz="1733" dirty="0"/>
              <a:t> di clean room)</a:t>
            </a:r>
          </a:p>
          <a:p>
            <a:pPr marL="0" indent="0">
              <a:buNone/>
            </a:pPr>
            <a:endParaRPr lang="en-US" sz="1733" dirty="0"/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6.3.2.1. </a:t>
            </a:r>
            <a:r>
              <a:rPr lang="en-US" sz="2600" dirty="0" err="1"/>
              <a:t>Pendekatan</a:t>
            </a:r>
            <a:r>
              <a:rPr lang="en-US" sz="2600" dirty="0"/>
              <a:t> </a:t>
            </a:r>
            <a:r>
              <a:rPr lang="en-US" sz="2600" dirty="0" err="1"/>
              <a:t>berdasarkan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perencanaan</a:t>
            </a:r>
            <a:r>
              <a:rPr lang="en-US" sz="2600" dirty="0"/>
              <a:t> </a:t>
            </a:r>
            <a:r>
              <a:rPr lang="en-US" sz="26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9C0F3-2300-4EBB-9B9A-5F5CEC7D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4835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39130-9C95-4ADA-AC2A-DBD358F8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FCF8-77E4-40D4-B255-74DF5EC6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1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10" y="1674836"/>
            <a:ext cx="8427564" cy="4468808"/>
          </a:xfrm>
          <a:noFill/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proses 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/>
              <a:t>Dasar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</a:t>
            </a:r>
            <a:r>
              <a:rPr lang="id-ID" sz="2000" dirty="0"/>
              <a:t>jadwal</a:t>
            </a:r>
            <a:r>
              <a:rPr lang="en-US" sz="2000" dirty="0"/>
              <a:t> audit  </a:t>
            </a:r>
            <a:endParaRPr lang="en-US" sz="20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Proses</a:t>
            </a:r>
            <a:r>
              <a:rPr lang="en-US" sz="2000" b="1" dirty="0"/>
              <a:t> </a:t>
            </a:r>
            <a:r>
              <a:rPr lang="en-US" sz="2000" b="1" dirty="0" err="1"/>
              <a:t>beresiko</a:t>
            </a:r>
            <a:r>
              <a:rPr lang="en-US" sz="2000" b="1" dirty="0"/>
              <a:t> </a:t>
            </a:r>
            <a:r>
              <a:rPr lang="en-US" sz="2000" b="1" dirty="0" err="1"/>
              <a:t>tinggi</a:t>
            </a:r>
            <a:r>
              <a:rPr lang="en-US" sz="2000" b="1" dirty="0"/>
              <a:t>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special </a:t>
            </a:r>
            <a:r>
              <a:rPr lang="en-US" sz="2000" dirty="0" err="1"/>
              <a:t>characteritic</a:t>
            </a:r>
            <a:r>
              <a:rPr lang="en-US" sz="2000" dirty="0"/>
              <a:t>, safety,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Proses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Hasil Audit </a:t>
            </a:r>
            <a:r>
              <a:rPr lang="en-US" sz="2000" b="1" dirty="0" err="1">
                <a:solidFill>
                  <a:srgbClr val="FF0000"/>
                </a:solidFill>
              </a:rPr>
              <a:t>sebelumnya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temuan</a:t>
            </a:r>
            <a:r>
              <a:rPr lang="en-US" sz="2000" dirty="0">
                <a:solidFill>
                  <a:srgbClr val="FF0000"/>
                </a:solidFill>
              </a:rPr>
              <a:t> audit yang </a:t>
            </a:r>
            <a:r>
              <a:rPr lang="en-US" sz="2000" dirty="0" err="1">
                <a:solidFill>
                  <a:srgbClr val="FF0000"/>
                </a:solidFill>
              </a:rPr>
              <a:t>belum</a:t>
            </a:r>
            <a:r>
              <a:rPr lang="en-US" sz="2000" dirty="0">
                <a:solidFill>
                  <a:srgbClr val="FF0000"/>
                </a:solidFill>
              </a:rPr>
              <a:t> close </a:t>
            </a:r>
            <a:r>
              <a:rPr lang="en-US" sz="2000" dirty="0" err="1">
                <a:solidFill>
                  <a:srgbClr val="FF0000"/>
                </a:solidFill>
              </a:rPr>
              <a:t>perbaikannya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  <a:endParaRPr lang="en-US" sz="2000" b="1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024174" y="1311579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C4E4E-FB85-4A53-947A-9E17F713F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97090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9906000" cy="14763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Jadual</a:t>
            </a:r>
            <a:r>
              <a:rPr lang="en-US" b="1" dirty="0"/>
              <a:t> Audit (</a:t>
            </a:r>
            <a:r>
              <a:rPr lang="en-US" b="1" dirty="0" err="1"/>
              <a:t>lanjutan</a:t>
            </a:r>
            <a:r>
              <a:rPr lang="en-US" b="1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3751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32" y="1414486"/>
            <a:ext cx="6286544" cy="1728762"/>
          </a:xfrm>
          <a:noFill/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</a:rPr>
              <a:t>Frekuensi</a:t>
            </a:r>
            <a:r>
              <a:rPr lang="en-US" sz="2200" dirty="0">
                <a:solidFill>
                  <a:srgbClr val="FF0000"/>
                </a:solidFill>
              </a:rPr>
              <a:t> audit </a:t>
            </a:r>
            <a:r>
              <a:rPr lang="en-US" sz="2200" dirty="0" err="1">
                <a:solidFill>
                  <a:srgbClr val="FF0000"/>
                </a:solidFill>
              </a:rPr>
              <a:t>harus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direview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bila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perlu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disesuaikan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berdasarkan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kejadian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Perubahan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proses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Ketidaksesuaian</a:t>
            </a:r>
            <a:r>
              <a:rPr lang="en-US" sz="2200" dirty="0">
                <a:solidFill>
                  <a:srgbClr val="FF0000"/>
                </a:solidFill>
              </a:rPr>
              <a:t> internal </a:t>
            </a:r>
            <a:r>
              <a:rPr lang="en-US" sz="2200" dirty="0" err="1">
                <a:solidFill>
                  <a:srgbClr val="FF0000"/>
                </a:solidFill>
              </a:rPr>
              <a:t>dan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eksternal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Keluhan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pelanggan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809992" y="3393194"/>
            <a:ext cx="5833628" cy="2964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Sentral Sistem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memerlukan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perlu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personal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berubah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mengikuti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tambahan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ketika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ketidaksesuain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internal,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eksternal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keluhan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46785-7733-4A94-82CE-9757A2F3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324404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34" y="1500174"/>
            <a:ext cx="8859503" cy="4525963"/>
          </a:xfrm>
          <a:noFill/>
        </p:spPr>
        <p:txBody>
          <a:bodyPr>
            <a:normAutofit lnSpcReduction="10000"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85752"/>
            <a:ext cx="9906000" cy="1214422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Jadual</a:t>
            </a:r>
            <a:r>
              <a:rPr lang="en-US" b="1" dirty="0"/>
              <a:t> Audit 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Clip" r:id="rId3" imgW="23538240" imgH="21023640" progId="">
                  <p:embed/>
                </p:oleObj>
              </mc:Choice>
              <mc:Fallback>
                <p:oleObj name="Clip" r:id="rId3" imgW="23538240" imgH="21023640" progId="">
                  <p:embed/>
                  <p:pic>
                    <p:nvPicPr>
                      <p:cNvPr id="20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C5353-F6EA-4F4E-95C5-E4358D48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72168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1"/>
            <a:ext cx="9906000" cy="10715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Times New Roman" pitchFamily="18" charset="0"/>
              </a:rPr>
              <a:t>Jadual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audit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ditambah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ketika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kinerja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menurun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atau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terjadi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perubahan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berdampak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pada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251700" y="650875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556792"/>
            <a:ext cx="920750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3039-48C0-4D4F-86FC-E8384CFE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7A0B-E83B-49F3-8462-88394CAC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78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7260-4888-F24D-B743-DE446EF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9906000" cy="1325562"/>
          </a:xfrm>
        </p:spPr>
        <p:txBody>
          <a:bodyPr>
            <a:normAutofit/>
          </a:bodyPr>
          <a:lstStyle/>
          <a:p>
            <a:r>
              <a:rPr lang="en-US" sz="3600" b="1" dirty="0"/>
              <a:t>Workshop </a:t>
            </a:r>
            <a:r>
              <a:rPr lang="en-US" sz="3600" b="1" dirty="0" err="1"/>
              <a:t>Identifiksi</a:t>
            </a:r>
            <a:r>
              <a:rPr lang="en-US" sz="3600" b="1" dirty="0"/>
              <a:t> </a:t>
            </a:r>
            <a:r>
              <a:rPr lang="en-US" sz="3600" b="1" dirty="0" err="1"/>
              <a:t>Risiko</a:t>
            </a:r>
            <a:r>
              <a:rPr lang="en-US" sz="3600" b="1" dirty="0"/>
              <a:t> </a:t>
            </a:r>
            <a:r>
              <a:rPr lang="en-US" sz="3600" b="1" dirty="0" err="1"/>
              <a:t>dan</a:t>
            </a:r>
            <a:r>
              <a:rPr lang="en-US" sz="3600" b="1" dirty="0"/>
              <a:t> </a:t>
            </a:r>
            <a:r>
              <a:rPr lang="en-US" sz="3600" b="1" dirty="0" err="1"/>
              <a:t>Peluang</a:t>
            </a: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 err="1"/>
              <a:t>saat</a:t>
            </a:r>
            <a:r>
              <a:rPr lang="en-US" sz="3600" b="1" dirty="0"/>
              <a:t> </a:t>
            </a:r>
            <a:r>
              <a:rPr lang="en-US" sz="3600" b="1" dirty="0" err="1"/>
              <a:t>membuat</a:t>
            </a:r>
            <a:r>
              <a:rPr lang="en-US" sz="3600" b="1" dirty="0"/>
              <a:t> </a:t>
            </a:r>
            <a:r>
              <a:rPr lang="en-US" sz="3600" b="1" dirty="0" err="1"/>
              <a:t>perencanaan</a:t>
            </a:r>
            <a:r>
              <a:rPr lang="en-US" sz="3600" b="1" dirty="0"/>
              <a:t> audit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39FBE-1740-3B49-9FE7-48CB7231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9E93E-A3A5-4482-B37A-D6148E91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906000" cy="42443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4C82-5150-4506-B81C-451C53FD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233020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39FBE-1740-3B49-9FE7-48CB7231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702A4E-C9BB-4DA9-B9B3-E00A5A12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033" dirty="0" err="1"/>
              <a:t>Apa</a:t>
            </a:r>
            <a:r>
              <a:rPr lang="en-US" sz="3033" dirty="0"/>
              <a:t> yang </a:t>
            </a:r>
            <a:r>
              <a:rPr lang="en-US" sz="3033" dirty="0" err="1"/>
              <a:t>baru</a:t>
            </a:r>
            <a:r>
              <a:rPr lang="en-US" sz="3033" dirty="0"/>
              <a:t> di ISO 19011:2018</a:t>
            </a:r>
            <a:br>
              <a:rPr lang="en-US" sz="3033" dirty="0"/>
            </a:br>
            <a:r>
              <a:rPr lang="en-US" sz="3033" dirty="0"/>
              <a:t>(Annex A, </a:t>
            </a:r>
            <a:r>
              <a:rPr lang="en-US" sz="3033" dirty="0" err="1"/>
              <a:t>tambahan</a:t>
            </a:r>
            <a:r>
              <a:rPr lang="en-US" sz="3033" dirty="0"/>
              <a:t> </a:t>
            </a:r>
            <a:r>
              <a:rPr lang="en-US" sz="3033" dirty="0" err="1"/>
              <a:t>pedoman</a:t>
            </a:r>
            <a:r>
              <a:rPr lang="en-US" sz="3033" dirty="0"/>
              <a:t> </a:t>
            </a:r>
            <a:r>
              <a:rPr lang="en-US" sz="3033" dirty="0" err="1"/>
              <a:t>untuk</a:t>
            </a:r>
            <a:r>
              <a:rPr lang="en-US" sz="3033" dirty="0"/>
              <a:t> </a:t>
            </a:r>
            <a:br>
              <a:rPr lang="en-US" sz="3033" dirty="0"/>
            </a:br>
            <a:r>
              <a:rPr lang="en-US" sz="3033" dirty="0" err="1"/>
              <a:t>perencanaan</a:t>
            </a:r>
            <a:r>
              <a:rPr lang="en-US" sz="3033" dirty="0"/>
              <a:t> </a:t>
            </a:r>
            <a:r>
              <a:rPr lang="en-US" sz="3033" dirty="0" err="1"/>
              <a:t>dan</a:t>
            </a:r>
            <a:r>
              <a:rPr lang="en-US" sz="3033" dirty="0"/>
              <a:t> </a:t>
            </a:r>
            <a:r>
              <a:rPr lang="en-US" sz="3033" dirty="0" err="1"/>
              <a:t>pelaksanaan</a:t>
            </a:r>
            <a:r>
              <a:rPr lang="en-US" sz="3033" dirty="0"/>
              <a:t> audit)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BE8A-76C3-4BD8-8AF0-B53B64F1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62774"/>
            <a:ext cx="8915400" cy="49031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/>
              <a:t>A.2. Audit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proses</a:t>
            </a:r>
          </a:p>
          <a:p>
            <a:pPr marL="433374" lvl="1" indent="0">
              <a:buNone/>
            </a:pPr>
            <a:r>
              <a:rPr lang="en-US" sz="1950" dirty="0"/>
              <a:t>Audit </a:t>
            </a:r>
            <a:r>
              <a:rPr lang="en-US" sz="1950" dirty="0" err="1"/>
              <a:t>sistem</a:t>
            </a:r>
            <a:r>
              <a:rPr lang="en-US" sz="1950" dirty="0"/>
              <a:t> </a:t>
            </a:r>
            <a:r>
              <a:rPr lang="en-US" sz="1950" dirty="0" err="1"/>
              <a:t>manajemen</a:t>
            </a:r>
            <a:r>
              <a:rPr lang="en-US" sz="1950" dirty="0"/>
              <a:t> </a:t>
            </a:r>
            <a:r>
              <a:rPr lang="en-US" sz="1950" dirty="0" err="1"/>
              <a:t>adalah</a:t>
            </a:r>
            <a:r>
              <a:rPr lang="en-US" sz="1950" dirty="0"/>
              <a:t> audit proses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organisasi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keterkaitannya</a:t>
            </a:r>
            <a:endParaRPr lang="en-US" sz="1950" dirty="0"/>
          </a:p>
          <a:p>
            <a:pPr marL="0" indent="0">
              <a:buNone/>
            </a:pPr>
            <a:r>
              <a:rPr lang="en-US" sz="1950" dirty="0"/>
              <a:t>A.4. Performance result</a:t>
            </a:r>
          </a:p>
          <a:p>
            <a:pPr marL="433374" lvl="1" indent="0">
              <a:buNone/>
            </a:pPr>
            <a:r>
              <a:rPr lang="en-US" sz="1950" dirty="0"/>
              <a:t>Auditor </a:t>
            </a:r>
            <a:r>
              <a:rPr lang="en-US" sz="1950" dirty="0" err="1"/>
              <a:t>seharusnya</a:t>
            </a:r>
            <a:r>
              <a:rPr lang="en-US" sz="1950" dirty="0"/>
              <a:t> focus </a:t>
            </a:r>
            <a:r>
              <a:rPr lang="en-US" sz="1950" dirty="0" err="1"/>
              <a:t>kepada</a:t>
            </a:r>
            <a:r>
              <a:rPr lang="en-US" sz="1950" dirty="0"/>
              <a:t> </a:t>
            </a:r>
            <a:r>
              <a:rPr lang="en-US" sz="1950" dirty="0" err="1"/>
              <a:t>hasil</a:t>
            </a:r>
            <a:r>
              <a:rPr lang="en-US" sz="1950" dirty="0"/>
              <a:t> yang </a:t>
            </a:r>
            <a:r>
              <a:rPr lang="en-US" sz="1950" dirty="0" err="1"/>
              <a:t>diharapkan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sistem</a:t>
            </a:r>
            <a:r>
              <a:rPr lang="en-US" sz="1950" dirty="0"/>
              <a:t> </a:t>
            </a:r>
            <a:r>
              <a:rPr lang="en-US" sz="1950" dirty="0" err="1"/>
              <a:t>manajemen</a:t>
            </a:r>
            <a:endParaRPr lang="en-US" sz="1950" dirty="0"/>
          </a:p>
          <a:p>
            <a:pPr marL="0" indent="0">
              <a:buNone/>
            </a:pPr>
            <a:r>
              <a:rPr lang="en-US" sz="1950" dirty="0"/>
              <a:t>A.8. Auditing context</a:t>
            </a:r>
          </a:p>
          <a:p>
            <a:pPr marL="433374" lvl="1" indent="0">
              <a:buNone/>
            </a:pPr>
            <a:r>
              <a:rPr lang="en-US" sz="1950" dirty="0" err="1"/>
              <a:t>Menetapkan</a:t>
            </a:r>
            <a:r>
              <a:rPr lang="en-US" sz="1950" dirty="0"/>
              <a:t> context </a:t>
            </a:r>
            <a:r>
              <a:rPr lang="en-US" sz="1950" dirty="0" err="1"/>
              <a:t>organisasi</a:t>
            </a:r>
            <a:r>
              <a:rPr lang="en-US" sz="1950" dirty="0"/>
              <a:t> (internal-external issues), </a:t>
            </a:r>
            <a:r>
              <a:rPr lang="en-US" sz="1950" dirty="0" err="1"/>
              <a:t>harapan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tuntutan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interested party </a:t>
            </a:r>
          </a:p>
          <a:p>
            <a:pPr marL="0" indent="0">
              <a:buNone/>
            </a:pPr>
            <a:r>
              <a:rPr lang="en-US" sz="1950" dirty="0"/>
              <a:t>A.9. Auditing Leadership and Commitment</a:t>
            </a:r>
          </a:p>
          <a:p>
            <a:pPr marL="433374" lvl="1" indent="0">
              <a:buNone/>
            </a:pPr>
            <a:r>
              <a:rPr lang="en-US" sz="1950" dirty="0"/>
              <a:t>Auditor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memperoleh</a:t>
            </a:r>
            <a:r>
              <a:rPr lang="en-US" sz="1950" dirty="0"/>
              <a:t> </a:t>
            </a:r>
            <a:r>
              <a:rPr lang="en-US" sz="1950" dirty="0" err="1"/>
              <a:t>bukti</a:t>
            </a:r>
            <a:r>
              <a:rPr lang="en-US" sz="1950" dirty="0"/>
              <a:t> </a:t>
            </a:r>
            <a:r>
              <a:rPr lang="en-US" sz="1950" dirty="0" err="1"/>
              <a:t>obyektif</a:t>
            </a:r>
            <a:r>
              <a:rPr lang="en-US" sz="1950" dirty="0"/>
              <a:t> </a:t>
            </a:r>
            <a:r>
              <a:rPr lang="en-US" sz="1950" dirty="0" err="1"/>
              <a:t>atas</a:t>
            </a:r>
            <a:r>
              <a:rPr lang="en-US" sz="1950" dirty="0"/>
              <a:t> </a:t>
            </a:r>
            <a:r>
              <a:rPr lang="en-US" sz="1950" dirty="0" err="1"/>
              <a:t>keterlibatan</a:t>
            </a:r>
            <a:r>
              <a:rPr lang="en-US" sz="1950" dirty="0"/>
              <a:t> </a:t>
            </a:r>
            <a:r>
              <a:rPr lang="en-US" sz="1950" dirty="0" err="1"/>
              <a:t>Manajemen</a:t>
            </a:r>
            <a:r>
              <a:rPr lang="en-US" sz="1950" dirty="0"/>
              <a:t> </a:t>
            </a:r>
            <a:r>
              <a:rPr lang="en-US" sz="1950" dirty="0" err="1"/>
              <a:t>dalam</a:t>
            </a:r>
            <a:r>
              <a:rPr lang="en-US" sz="1950" dirty="0"/>
              <a:t> </a:t>
            </a:r>
            <a:r>
              <a:rPr lang="en-US" sz="1950" dirty="0" err="1"/>
              <a:t>pengambilan</a:t>
            </a:r>
            <a:r>
              <a:rPr lang="en-US" sz="1950" dirty="0"/>
              <a:t> </a:t>
            </a:r>
            <a:r>
              <a:rPr lang="en-US" sz="1950" dirty="0" err="1"/>
              <a:t>keputusan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komitmen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menjamin</a:t>
            </a:r>
            <a:r>
              <a:rPr lang="en-US" sz="1950" dirty="0"/>
              <a:t> </a:t>
            </a:r>
            <a:r>
              <a:rPr lang="en-US" sz="1950" dirty="0" err="1"/>
              <a:t>efektifitas</a:t>
            </a:r>
            <a:r>
              <a:rPr lang="en-US" sz="1950" dirty="0"/>
              <a:t> </a:t>
            </a:r>
            <a:r>
              <a:rPr lang="en-US" sz="1950" dirty="0" err="1"/>
              <a:t>sistem</a:t>
            </a:r>
            <a:r>
              <a:rPr lang="en-US" sz="1950" dirty="0"/>
              <a:t>. </a:t>
            </a:r>
            <a:r>
              <a:rPr lang="en-US" sz="1950" dirty="0" err="1"/>
              <a:t>Fokusnya</a:t>
            </a:r>
            <a:r>
              <a:rPr lang="en-US" sz="1950" dirty="0"/>
              <a:t> </a:t>
            </a:r>
            <a:r>
              <a:rPr lang="en-US" sz="1950" dirty="0" err="1"/>
              <a:t>bukan</a:t>
            </a:r>
            <a:r>
              <a:rPr lang="en-US" sz="1950" dirty="0"/>
              <a:t> </a:t>
            </a:r>
            <a:r>
              <a:rPr lang="en-US" sz="1950" dirty="0" err="1"/>
              <a:t>hanya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Top </a:t>
            </a:r>
            <a:r>
              <a:rPr lang="en-US" sz="1950" dirty="0" err="1"/>
              <a:t>Manajemen</a:t>
            </a:r>
            <a:r>
              <a:rPr lang="en-US" sz="1950" dirty="0"/>
              <a:t> </a:t>
            </a:r>
            <a:r>
              <a:rPr lang="en-US" sz="1950" dirty="0" err="1"/>
              <a:t>tetapi</a:t>
            </a:r>
            <a:r>
              <a:rPr lang="en-US" sz="1950" dirty="0"/>
              <a:t> juga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manajemen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level </a:t>
            </a:r>
            <a:r>
              <a:rPr lang="en-US" sz="1950" dirty="0" err="1"/>
              <a:t>lainnya</a:t>
            </a:r>
            <a:r>
              <a:rPr lang="en-US" sz="1950" dirty="0"/>
              <a:t>. </a:t>
            </a:r>
          </a:p>
          <a:p>
            <a:pPr marL="0" indent="0">
              <a:buNone/>
            </a:pPr>
            <a:r>
              <a:rPr lang="en-US" sz="1950" dirty="0"/>
              <a:t>A.10. Auditing Risks and Opportunity </a:t>
            </a:r>
          </a:p>
          <a:p>
            <a:pPr marL="0" indent="0">
              <a:buNone/>
            </a:pPr>
            <a:r>
              <a:rPr lang="en-US" sz="1950" dirty="0"/>
              <a:t>A.11. Life Cycle</a:t>
            </a:r>
          </a:p>
          <a:p>
            <a:pPr marL="0" indent="0">
              <a:buNone/>
            </a:pPr>
            <a:r>
              <a:rPr lang="en-US" sz="1950" dirty="0"/>
              <a:t>A.12. Audit of supply chain </a:t>
            </a:r>
          </a:p>
          <a:p>
            <a:pPr marL="433374" lvl="1" indent="0">
              <a:buNone/>
            </a:pPr>
            <a:endParaRPr lang="en-US" sz="19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0E2E8-3258-4A30-9FE0-4ACD81B6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650641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990918" y="1774825"/>
            <a:ext cx="5762885" cy="4318000"/>
          </a:xfrm>
          <a:noFill/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  <a:endParaRPr lang="id-ID" sz="2400" dirty="0"/>
          </a:p>
          <a:p>
            <a:pPr lvl="1">
              <a:lnSpc>
                <a:spcPct val="80000"/>
              </a:lnSpc>
              <a:spcAft>
                <a:spcPct val="70000"/>
              </a:spcAft>
            </a:pPr>
            <a:r>
              <a:rPr lang="id-ID" dirty="0">
                <a:solidFill>
                  <a:srgbClr val="FF0000"/>
                </a:solidFill>
              </a:rPr>
              <a:t>Kompleksitas proses yang akan di audit</a:t>
            </a:r>
          </a:p>
          <a:p>
            <a:pPr lvl="1">
              <a:lnSpc>
                <a:spcPct val="80000"/>
              </a:lnSpc>
              <a:spcAft>
                <a:spcPct val="70000"/>
              </a:spcAft>
            </a:pPr>
            <a:r>
              <a:rPr lang="id-ID" dirty="0">
                <a:solidFill>
                  <a:srgbClr val="FF0000"/>
                </a:solidFill>
              </a:rPr>
              <a:t>Kemampuan tim audit untuk mampu berinteraksi secara efektif dengan perwakilan auditi</a:t>
            </a:r>
            <a:endParaRPr lang="en-US" sz="2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F94C1-F543-4024-AF2B-4C2F2B02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5955059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DD762-AA75-4D00-8B36-F8FB0E96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765579" y="1546845"/>
            <a:ext cx="8645121" cy="482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Pada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umumnya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pemilihan</a:t>
            </a:r>
            <a:r>
              <a:rPr lang="en-US" sz="2400" dirty="0">
                <a:latin typeface="+mn-lt"/>
              </a:rPr>
              <a:t> auditor </a:t>
            </a:r>
            <a:r>
              <a:rPr lang="en-US" sz="2400" dirty="0" err="1">
                <a:latin typeface="+mn-lt"/>
              </a:rPr>
              <a:t>berdasarkan</a:t>
            </a:r>
            <a:r>
              <a:rPr lang="en-US" sz="2400" dirty="0">
                <a:latin typeface="+mn-lt"/>
              </a:rPr>
              <a:t> </a:t>
            </a:r>
          </a:p>
          <a:p>
            <a:pPr marL="0" lvl="1"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kelulusan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ujian</a:t>
            </a:r>
            <a:r>
              <a:rPr lang="en-US" sz="2400" dirty="0">
                <a:latin typeface="+mn-lt"/>
              </a:rPr>
              <a:t> IQA </a:t>
            </a:r>
            <a:r>
              <a:rPr lang="en-US" sz="2400" dirty="0" err="1">
                <a:latin typeface="+mn-lt"/>
              </a:rPr>
              <a:t>dan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tidak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mengaudit</a:t>
            </a:r>
            <a:r>
              <a:rPr lang="en-US" sz="2400" dirty="0">
                <a:latin typeface="+mn-lt"/>
              </a:rPr>
              <a:t> area </a:t>
            </a:r>
            <a:r>
              <a:rPr lang="en-US" sz="2400" dirty="0" err="1">
                <a:latin typeface="+mn-lt"/>
              </a:rPr>
              <a:t>sendiri</a:t>
            </a:r>
            <a:endParaRPr lang="en-US" sz="2400" dirty="0">
              <a:latin typeface="+mn-lt"/>
            </a:endParaRPr>
          </a:p>
          <a:p>
            <a:pPr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Seharusnya</a:t>
            </a:r>
            <a:endParaRPr lang="en-US" sz="2400" dirty="0">
              <a:latin typeface="+mn-lt"/>
            </a:endParaRP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dirty="0">
                <a:latin typeface="+mn-lt"/>
              </a:rPr>
              <a:t>Team audit/ auditor </a:t>
            </a:r>
            <a:r>
              <a:rPr lang="en-US" sz="2000" b="0" dirty="0" err="1">
                <a:latin typeface="+mn-lt"/>
              </a:rPr>
              <a:t>harus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independen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terhadap</a:t>
            </a:r>
            <a:r>
              <a:rPr lang="en-US" sz="2000" b="0" dirty="0">
                <a:latin typeface="+mn-lt"/>
              </a:rPr>
              <a:t> area yang </a:t>
            </a:r>
            <a:r>
              <a:rPr lang="en-US" sz="2000" b="0" dirty="0" err="1">
                <a:latin typeface="+mn-lt"/>
              </a:rPr>
              <a:t>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diaudit</a:t>
            </a:r>
            <a:r>
              <a:rPr lang="en-US" sz="2000" b="0" dirty="0">
                <a:latin typeface="+mn-lt"/>
              </a:rPr>
              <a:t>.</a:t>
            </a: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u="sng" dirty="0">
                <a:latin typeface="+mn-lt"/>
              </a:rPr>
              <a:t>Team audit/ auditor </a:t>
            </a:r>
            <a:r>
              <a:rPr lang="en-US" sz="2000" b="0" u="sng" dirty="0" err="1">
                <a:latin typeface="+mn-lt"/>
              </a:rPr>
              <a:t>harus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memahami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teknologi</a:t>
            </a:r>
            <a:r>
              <a:rPr lang="en-US" sz="2000" b="0" u="sng" dirty="0">
                <a:latin typeface="+mn-lt"/>
              </a:rPr>
              <a:t> proses/ area yang </a:t>
            </a:r>
            <a:r>
              <a:rPr lang="en-US" sz="2000" b="0" u="sng" dirty="0" err="1">
                <a:latin typeface="+mn-lt"/>
              </a:rPr>
              <a:t>akan</a:t>
            </a:r>
            <a:r>
              <a:rPr lang="en-US" sz="2000" b="0" u="sng" dirty="0">
                <a:latin typeface="+mn-lt"/>
              </a:rPr>
              <a:t> di audit, </a:t>
            </a:r>
            <a:r>
              <a:rPr lang="en-US" sz="2000" b="0" u="sng" dirty="0" err="1">
                <a:latin typeface="+mn-lt"/>
              </a:rPr>
              <a:t>sehingga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bisa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ikut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melakukan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evaluasi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ketidakefektifan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sistem</a:t>
            </a:r>
            <a:endParaRPr lang="id-ID" sz="2000" b="0" u="sng" dirty="0">
              <a:latin typeface="+mn-lt"/>
            </a:endParaRP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id-ID" sz="2000" dirty="0">
                <a:solidFill>
                  <a:srgbClr val="FF0000"/>
                </a:solidFill>
              </a:rPr>
              <a:t>Memahami Risk-Base Approach audit</a:t>
            </a:r>
            <a:endParaRPr lang="en-US" sz="2000" b="0" u="sng" dirty="0">
              <a:solidFill>
                <a:srgbClr val="FF0000"/>
              </a:solidFill>
            </a:endParaRPr>
          </a:p>
          <a:p>
            <a:pPr marL="531813" indent="-531813" algn="just" eaLnBrk="0" hangingPunct="0">
              <a:buFont typeface="Monotype Sorts" charset="2"/>
              <a:buChar char="J"/>
              <a:tabLst>
                <a:tab pos="531813" algn="l"/>
              </a:tabLst>
            </a:pP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Jika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u="sng" dirty="0">
                <a:latin typeface="+mn-lt"/>
              </a:rPr>
              <a:t>auditor yang </a:t>
            </a:r>
            <a:r>
              <a:rPr lang="en-US" sz="2000" b="0" u="sng" dirty="0" err="1">
                <a:latin typeface="+mn-lt"/>
              </a:rPr>
              <a:t>mempunyai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keahlian</a:t>
            </a:r>
            <a:r>
              <a:rPr lang="en-US" sz="2000" b="0" u="sng" dirty="0">
                <a:latin typeface="+mn-lt"/>
              </a:rPr>
              <a:t> </a:t>
            </a:r>
          </a:p>
          <a:p>
            <a:pPr marL="531813" algn="just" eaLnBrk="0" hangingPunct="0">
              <a:buFont typeface="Monotype Sorts" charset="2"/>
              <a:buNone/>
            </a:pPr>
            <a:r>
              <a:rPr lang="en-US" sz="2000" b="0" u="sng" dirty="0" err="1">
                <a:latin typeface="+mn-lt"/>
              </a:rPr>
              <a:t>tidak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tersedia</a:t>
            </a:r>
            <a:r>
              <a:rPr lang="en-US" sz="2000" b="0" dirty="0">
                <a:latin typeface="+mn-lt"/>
              </a:rPr>
              <a:t>, </a:t>
            </a:r>
            <a:r>
              <a:rPr lang="en-US" sz="2000" b="0" u="sng" dirty="0" err="1">
                <a:latin typeface="+mn-lt"/>
              </a:rPr>
              <a:t>gunakan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tenaga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ahli</a:t>
            </a:r>
            <a:r>
              <a:rPr lang="en-US" sz="2000" b="0" u="sng" dirty="0">
                <a:latin typeface="+mn-lt"/>
              </a:rPr>
              <a:t> </a:t>
            </a:r>
          </a:p>
          <a:p>
            <a:pPr indent="531813" algn="just" eaLnBrk="0" hangingPunct="0">
              <a:buFont typeface="Monotype Sorts" charset="2"/>
              <a:buNone/>
            </a:pPr>
            <a:r>
              <a:rPr lang="en-US" sz="2000" b="0" u="sng" dirty="0" err="1">
                <a:latin typeface="+mn-lt"/>
              </a:rPr>
              <a:t>sebagai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pendamping</a:t>
            </a:r>
            <a:endParaRPr lang="en-US" sz="2000" b="0" u="sng" dirty="0">
              <a:latin typeface="+mn-lt"/>
            </a:endParaRPr>
          </a:p>
        </p:txBody>
      </p:sp>
      <p:sp>
        <p:nvSpPr>
          <p:cNvPr id="66565" name="WordArt 5"/>
          <p:cNvSpPr>
            <a:spLocks noChangeArrowheads="1" noChangeShapeType="1" noTextEdit="1"/>
          </p:cNvSpPr>
          <p:nvPr/>
        </p:nvSpPr>
        <p:spPr bwMode="auto">
          <a:xfrm>
            <a:off x="842605" y="428604"/>
            <a:ext cx="6110659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8986"/>
              </a:avLst>
            </a:prstTxWarp>
          </a:bodyPr>
          <a:lstStyle/>
          <a:p>
            <a:pPr algn="ctr"/>
            <a:r>
              <a:rPr lang="en-US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Berlin Sans FB"/>
              </a:rPr>
              <a:t>DASAR PEMILIHAN AUDITOR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10520" y="928670"/>
            <a:ext cx="2095480" cy="357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881034" y="1117265"/>
            <a:ext cx="828680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F840C-2587-4F01-86BB-9EADF066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26866-29CB-4B98-877D-14E9A59F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82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188640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C596A-F0D1-4F72-8FFF-B11565094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48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B6DA-E907-47E6-902E-1DB424CB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3512840" cy="6753163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5529064" y="1196752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>
              <a:buFont typeface="Monotype Sorts" charset="2"/>
              <a:buChar char="¯"/>
            </a:pPr>
            <a:r>
              <a:rPr lang="en-US" sz="3600" b="1" dirty="0"/>
              <a:t> </a:t>
            </a:r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r</a:t>
            </a:r>
            <a:r>
              <a:rPr lang="id-ID" sz="2400" dirty="0">
                <a:solidFill>
                  <a:srgbClr val="FF0000"/>
                </a:solidFill>
              </a:rPr>
              <a:t>i</a:t>
            </a:r>
            <a:r>
              <a:rPr lang="en-US" sz="2400" dirty="0" err="1">
                <a:solidFill>
                  <a:srgbClr val="FF0000"/>
                </a:solidFill>
              </a:rPr>
              <a:t>siko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66B1F-5FE6-49A8-94EA-F3FA17FC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56CA22-3B8D-4975-95D0-309B0787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513086" y="1772816"/>
            <a:ext cx="8897614" cy="52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26356-4E04-4A3C-9868-B244E874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D4188-F6D1-4C97-B8F3-FA42F3FB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7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1809728" y="530225"/>
            <a:ext cx="7392785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>
              <a:buFont typeface="Monotype Sorts" charset="2"/>
              <a:buChar char="¯"/>
            </a:pPr>
            <a:r>
              <a:rPr lang="en-US" sz="3600" dirty="0"/>
              <a:t> </a:t>
            </a:r>
            <a:r>
              <a:rPr lang="en-US" sz="3600" dirty="0" err="1"/>
              <a:t>Pengarahan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Audit Team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u="sng" dirty="0" err="1"/>
              <a:t>Pengarahan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mengenai</a:t>
            </a:r>
            <a:r>
              <a:rPr lang="en-US" sz="2400" u="sng" dirty="0"/>
              <a:t> 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Ada</a:t>
            </a:r>
            <a:r>
              <a:rPr lang="en-US" sz="2000" dirty="0"/>
              <a:t> 3 </a:t>
            </a:r>
            <a:r>
              <a:rPr lang="en-US" sz="2000" dirty="0" err="1"/>
              <a:t>inputan</a:t>
            </a:r>
            <a:r>
              <a:rPr lang="en-US" sz="2000" dirty="0"/>
              <a:t> </a:t>
            </a:r>
            <a:r>
              <a:rPr lang="en-US" sz="2000" dirty="0" err="1"/>
              <a:t>negatif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surat</a:t>
            </a:r>
            <a:r>
              <a:rPr lang="en-US" sz="2000" dirty="0"/>
              <a:t> </a:t>
            </a:r>
            <a:r>
              <a:rPr lang="en-US" sz="2000" dirty="0" err="1"/>
              <a:t>pembaca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kualitas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.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naik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4D782-87D2-4400-A455-9D157E4D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0"/>
            <a:ext cx="2262238" cy="6858000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8EDD0D-DC03-4FE1-B007-F58B992E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57892"/>
            <a:ext cx="9906000" cy="10001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64305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sz="3200" b="1" dirty="0" err="1">
                <a:solidFill>
                  <a:schemeClr val="bg1"/>
                </a:solidFill>
              </a:rPr>
              <a:t>Contoh</a:t>
            </a:r>
            <a:r>
              <a:rPr lang="en-US" sz="3200" b="1" dirty="0">
                <a:solidFill>
                  <a:schemeClr val="bg1"/>
                </a:solidFill>
              </a:rPr>
              <a:t> : Input audit </a:t>
            </a:r>
            <a:r>
              <a:rPr lang="en-US" sz="3200" b="1" dirty="0" err="1">
                <a:solidFill>
                  <a:schemeClr val="bg1"/>
                </a:solidFill>
              </a:rPr>
              <a:t>berdasarkan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Identifikasi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permasalahan</a:t>
            </a:r>
            <a:r>
              <a:rPr lang="en-US" sz="3200" b="1" dirty="0">
                <a:solidFill>
                  <a:schemeClr val="bg1"/>
                </a:solidFill>
              </a:rPr>
              <a:t>/ </a:t>
            </a:r>
            <a:r>
              <a:rPr lang="en-US" sz="3200" b="1" dirty="0" err="1">
                <a:solidFill>
                  <a:schemeClr val="bg1"/>
                </a:solidFill>
              </a:rPr>
              <a:t>kelemahan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perusahaan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835649" y="1932008"/>
            <a:ext cx="8046441" cy="44259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600" dirty="0" err="1"/>
              <a:t>Misalnya</a:t>
            </a:r>
            <a:r>
              <a:rPr lang="en-US" sz="1600" dirty="0"/>
              <a:t> : </a:t>
            </a:r>
          </a:p>
          <a:p>
            <a:pPr lvl="1" eaLnBrk="1" hangingPunct="1"/>
            <a:r>
              <a:rPr lang="en-US" sz="1600" dirty="0"/>
              <a:t>Manufacturing: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stop line,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supplier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bagus</a:t>
            </a:r>
            <a:r>
              <a:rPr lang="en-US" sz="1600" dirty="0"/>
              <a:t>, reject </a:t>
            </a:r>
            <a:r>
              <a:rPr lang="en-US" sz="1600" dirty="0" err="1"/>
              <a:t>produk</a:t>
            </a:r>
            <a:r>
              <a:rPr lang="en-US" sz="1600" dirty="0"/>
              <a:t> bracket battery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lvl="1" eaLnBrk="1" hangingPunct="1"/>
            <a:r>
              <a:rPr lang="en-US" sz="1600" dirty="0" err="1"/>
              <a:t>Asuransi</a:t>
            </a:r>
            <a:r>
              <a:rPr lang="en-US" sz="1600" dirty="0"/>
              <a:t> : </a:t>
            </a:r>
            <a:r>
              <a:rPr lang="en-US" sz="1600" dirty="0" err="1"/>
              <a:t>Pengurusan</a:t>
            </a:r>
            <a:r>
              <a:rPr lang="en-US" sz="1600" dirty="0"/>
              <a:t> polis </a:t>
            </a:r>
            <a:r>
              <a:rPr lang="en-US" sz="1600" dirty="0" err="1"/>
              <a:t>lambat</a:t>
            </a:r>
            <a:r>
              <a:rPr lang="en-US" sz="1600" dirty="0"/>
              <a:t>,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claim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kabar</a:t>
            </a:r>
            <a:r>
              <a:rPr lang="en-US" sz="1600" dirty="0"/>
              <a:t> </a:t>
            </a:r>
            <a:r>
              <a:rPr lang="en-US" sz="1600" dirty="0" err="1"/>
              <a:t>mengenai</a:t>
            </a:r>
            <a:r>
              <a:rPr lang="en-US" sz="1600" dirty="0"/>
              <a:t> </a:t>
            </a:r>
            <a:r>
              <a:rPr lang="en-US" sz="1600" dirty="0" err="1"/>
              <a:t>penolakan</a:t>
            </a:r>
            <a:r>
              <a:rPr lang="en-US" sz="1600" dirty="0"/>
              <a:t> </a:t>
            </a:r>
            <a:r>
              <a:rPr lang="en-US" sz="1600" dirty="0" err="1"/>
              <a:t>pengajuan</a:t>
            </a:r>
            <a:r>
              <a:rPr lang="en-US" sz="1600" dirty="0"/>
              <a:t> claim, data </a:t>
            </a:r>
            <a:r>
              <a:rPr lang="en-US" sz="1600" dirty="0" err="1"/>
              <a:t>dari</a:t>
            </a:r>
            <a:r>
              <a:rPr lang="en-US" sz="1600" dirty="0"/>
              <a:t> agent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lengkap</a:t>
            </a:r>
            <a:r>
              <a:rPr lang="en-US" sz="1600" dirty="0"/>
              <a:t>.</a:t>
            </a:r>
          </a:p>
          <a:p>
            <a:pPr lvl="1" eaLnBrk="1" hangingPunct="1"/>
            <a:r>
              <a:rPr lang="en-US" sz="1600" dirty="0" err="1"/>
              <a:t>Pertambangan</a:t>
            </a:r>
            <a:r>
              <a:rPr lang="en-US" sz="1600" dirty="0"/>
              <a:t> :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kecelakaan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ditolak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kandungan</a:t>
            </a:r>
            <a:r>
              <a:rPr lang="en-US" sz="1600" dirty="0"/>
              <a:t> </a:t>
            </a:r>
            <a:r>
              <a:rPr lang="en-US" sz="1600" dirty="0" err="1"/>
              <a:t>kalori</a:t>
            </a:r>
            <a:r>
              <a:rPr lang="en-US" sz="1600" dirty="0"/>
              <a:t> </a:t>
            </a:r>
            <a:r>
              <a:rPr lang="en-US" sz="1600" dirty="0" err="1"/>
              <a:t>batubara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mencukupi</a:t>
            </a:r>
            <a:r>
              <a:rPr lang="en-US" sz="1600" dirty="0"/>
              <a:t>,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keterlambatan</a:t>
            </a:r>
            <a:r>
              <a:rPr lang="en-US" sz="1600" dirty="0"/>
              <a:t> </a:t>
            </a:r>
            <a:r>
              <a:rPr lang="en-US" sz="1600" dirty="0" err="1"/>
              <a:t>mengakibatkan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sewa</a:t>
            </a:r>
            <a:r>
              <a:rPr lang="en-US" sz="1600" dirty="0"/>
              <a:t> </a:t>
            </a:r>
            <a:r>
              <a:rPr lang="en-US" sz="1600" dirty="0" err="1"/>
              <a:t>kapal</a:t>
            </a:r>
            <a:endParaRPr lang="en-US" sz="1600" dirty="0"/>
          </a:p>
          <a:p>
            <a:pPr lvl="1" eaLnBrk="1" hangingPunct="1"/>
            <a:r>
              <a:rPr lang="en-US" sz="1600" dirty="0" err="1"/>
              <a:t>Pendidikan</a:t>
            </a:r>
            <a:r>
              <a:rPr lang="en-US" sz="1600" dirty="0"/>
              <a:t> :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kelulusan</a:t>
            </a:r>
            <a:r>
              <a:rPr lang="en-US" sz="1600" dirty="0"/>
              <a:t> </a:t>
            </a:r>
            <a:r>
              <a:rPr lang="en-US" sz="1600" dirty="0" err="1"/>
              <a:t>ujian</a:t>
            </a:r>
            <a:r>
              <a:rPr lang="en-US" sz="1600" dirty="0"/>
              <a:t> </a:t>
            </a:r>
            <a:r>
              <a:rPr lang="en-US" sz="1600" dirty="0" err="1"/>
              <a:t>negara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, </a:t>
            </a:r>
            <a:r>
              <a:rPr lang="en-US" sz="1600" dirty="0" err="1"/>
              <a:t>prosentase</a:t>
            </a:r>
            <a:r>
              <a:rPr lang="en-US" sz="1600" dirty="0"/>
              <a:t> </a:t>
            </a:r>
            <a:r>
              <a:rPr lang="en-US" sz="1600" dirty="0" err="1"/>
              <a:t>lulusan</a:t>
            </a:r>
            <a:r>
              <a:rPr lang="en-US" sz="1600" dirty="0"/>
              <a:t> yang </a:t>
            </a:r>
            <a:r>
              <a:rPr lang="en-US" sz="1600" dirty="0" err="1"/>
              <a:t>langsung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,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absensi</a:t>
            </a:r>
            <a:r>
              <a:rPr lang="en-US" sz="1600" dirty="0"/>
              <a:t> </a:t>
            </a:r>
            <a:r>
              <a:rPr lang="en-US" sz="1600" dirty="0" err="1"/>
              <a:t>dosen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lvl="1" eaLnBrk="1" hangingPunct="1"/>
            <a:r>
              <a:rPr lang="en-US" sz="1600" dirty="0"/>
              <a:t>Software IT : </a:t>
            </a:r>
            <a:r>
              <a:rPr lang="en-US" sz="1600" dirty="0" err="1"/>
              <a:t>Waktu</a:t>
            </a:r>
            <a:r>
              <a:rPr lang="en-US" sz="1600" dirty="0"/>
              <a:t> development software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mundur</a:t>
            </a:r>
            <a:r>
              <a:rPr lang="en-US" sz="1600" dirty="0"/>
              <a:t>,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kasus</a:t>
            </a:r>
            <a:r>
              <a:rPr lang="en-US" sz="1600" dirty="0"/>
              <a:t> customer claim </a:t>
            </a:r>
            <a:r>
              <a:rPr lang="en-US" sz="1600" dirty="0" err="1"/>
              <a:t>karena</a:t>
            </a:r>
            <a:r>
              <a:rPr lang="en-US" sz="1600" dirty="0"/>
              <a:t> program (</a:t>
            </a:r>
            <a:r>
              <a:rPr lang="en-US" sz="1600" dirty="0" err="1"/>
              <a:t>menurut</a:t>
            </a:r>
            <a:r>
              <a:rPr lang="en-US" sz="1600" dirty="0"/>
              <a:t> customer) </a:t>
            </a:r>
            <a:r>
              <a:rPr lang="en-US" sz="1600" dirty="0" err="1"/>
              <a:t>tidak</a:t>
            </a:r>
            <a:r>
              <a:rPr lang="en-US" sz="1600" dirty="0"/>
              <a:t> user friendly,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validasi</a:t>
            </a:r>
            <a:r>
              <a:rPr lang="en-US" sz="1600" dirty="0"/>
              <a:t>/ </a:t>
            </a:r>
            <a:r>
              <a:rPr lang="en-US" sz="1600" dirty="0" err="1"/>
              <a:t>uji</a:t>
            </a:r>
            <a:r>
              <a:rPr lang="en-US" sz="1600" dirty="0"/>
              <a:t> </a:t>
            </a:r>
            <a:r>
              <a:rPr lang="en-US" sz="1600" dirty="0" err="1"/>
              <a:t>coba</a:t>
            </a:r>
            <a:r>
              <a:rPr lang="en-US" sz="1600" dirty="0"/>
              <a:t> software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bermasalah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design software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5732A-556D-4099-A36D-8B6BEAA3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1D8CE8-606D-4136-AF68-A9C3483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02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166" y="652448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472" y="1643050"/>
            <a:ext cx="7643866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Pembuatannya</a:t>
            </a:r>
            <a:r>
              <a:rPr lang="en-US" sz="3000" dirty="0"/>
              <a:t> </a:t>
            </a:r>
            <a:r>
              <a:rPr lang="en-US" sz="3000" dirty="0" err="1"/>
              <a:t>a.l</a:t>
            </a:r>
            <a:r>
              <a:rPr lang="en-US" sz="30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auditor </a:t>
            </a:r>
            <a:r>
              <a:rPr lang="en-US" sz="3000" dirty="0" err="1"/>
              <a:t>mengingat</a:t>
            </a:r>
            <a:r>
              <a:rPr lang="en-US" sz="3000" dirty="0"/>
              <a:t> </a:t>
            </a:r>
            <a:r>
              <a:rPr lang="en-US" sz="3000" dirty="0" err="1"/>
              <a:t>apa</a:t>
            </a:r>
            <a:r>
              <a:rPr lang="en-US" sz="3000" dirty="0"/>
              <a:t> yang </a:t>
            </a:r>
            <a:r>
              <a:rPr lang="en-US" sz="3000" dirty="0" err="1"/>
              <a:t>harus</a:t>
            </a:r>
            <a:r>
              <a:rPr lang="en-US" sz="3000" dirty="0"/>
              <a:t> </a:t>
            </a:r>
            <a:r>
              <a:rPr lang="en-US" sz="3000" dirty="0" err="1"/>
              <a:t>diperiksa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pengaturan</a:t>
            </a:r>
            <a:r>
              <a:rPr lang="en-US" sz="3000" dirty="0"/>
              <a:t> </a:t>
            </a:r>
            <a:r>
              <a:rPr lang="en-US" sz="3000" dirty="0" err="1"/>
              <a:t>waktu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dalam</a:t>
            </a:r>
            <a:r>
              <a:rPr lang="en-US" sz="3000" dirty="0"/>
              <a:t> </a:t>
            </a:r>
            <a:r>
              <a:rPr lang="en-US" sz="3000" dirty="0" err="1"/>
              <a:t>memastikan</a:t>
            </a:r>
            <a:r>
              <a:rPr lang="en-US" sz="3000" dirty="0"/>
              <a:t> </a:t>
            </a:r>
            <a:r>
              <a:rPr lang="en-US" sz="3000" dirty="0" err="1"/>
              <a:t>cakupan</a:t>
            </a:r>
            <a:r>
              <a:rPr lang="en-US" sz="3000" dirty="0"/>
              <a:t> </a:t>
            </a:r>
            <a:r>
              <a:rPr lang="en-US" sz="3000" dirty="0" err="1"/>
              <a:t>ruang</a:t>
            </a:r>
            <a:r>
              <a:rPr lang="en-US" sz="3000" dirty="0"/>
              <a:t> </a:t>
            </a:r>
            <a:r>
              <a:rPr lang="en-US" sz="3000" dirty="0" err="1"/>
              <a:t>lingkup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Menentukan</a:t>
            </a:r>
            <a:r>
              <a:rPr lang="en-US" sz="3000" dirty="0"/>
              <a:t> “</a:t>
            </a:r>
            <a:r>
              <a:rPr lang="en-US" sz="3000" dirty="0" err="1"/>
              <a:t>jejak</a:t>
            </a:r>
            <a:r>
              <a:rPr lang="en-US" sz="3000" dirty="0"/>
              <a:t> audit”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urutan</a:t>
            </a:r>
            <a:r>
              <a:rPr lang="en-US" sz="3000" dirty="0"/>
              <a:t> audit.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Clip" r:id="rId3" imgW="581558" imgH="616306" progId="">
                  <p:embed/>
                </p:oleObj>
              </mc:Choice>
              <mc:Fallback>
                <p:oleObj name="Clip" r:id="rId3" imgW="581558" imgH="616306" progId="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6A617A-3E6A-44AE-8D35-A3233E53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428612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9547" y="1574818"/>
            <a:ext cx="7905419" cy="4425950"/>
          </a:xfrm>
        </p:spPr>
        <p:txBody>
          <a:bodyPr>
            <a:normAutofit lnSpcReduction="10000"/>
          </a:bodyPr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id-ID" sz="2400" dirty="0">
                <a:solidFill>
                  <a:srgbClr val="FF0000"/>
                </a:solidFill>
              </a:rPr>
              <a:t>i</a:t>
            </a:r>
            <a:r>
              <a:rPr lang="en-US" sz="2400" dirty="0" err="1">
                <a:solidFill>
                  <a:srgbClr val="FF0000"/>
                </a:solidFill>
              </a:rPr>
              <a:t>siko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pada proses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/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Turtle diagram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Hasil</a:t>
            </a:r>
            <a:r>
              <a:rPr lang="en-US" sz="2400" dirty="0"/>
              <a:t> audit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Mutu</a:t>
            </a:r>
            <a:r>
              <a:rPr lang="en-US" sz="2400" dirty="0"/>
              <a:t> (Quality Manual, </a:t>
            </a:r>
            <a:r>
              <a:rPr lang="en-US" sz="2400" dirty="0" err="1"/>
              <a:t>Prosedur</a:t>
            </a:r>
            <a:r>
              <a:rPr lang="en-US" sz="2400" dirty="0"/>
              <a:t>,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Standard lain yang </a:t>
            </a:r>
            <a:r>
              <a:rPr lang="en-US" sz="2400" dirty="0" err="1"/>
              <a:t>diadopsi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),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memeriksa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SMM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konsisten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ISO 9001; IATF 16949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Customer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D23AF3-3D0C-4E03-B6E5-762DB217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2889224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4344" y="298266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5552" y="417708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63411" y="159748"/>
            <a:ext cx="930350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Proses : </a:t>
            </a:r>
          </a:p>
          <a:p>
            <a:pPr algn="ctr">
              <a:spcBef>
                <a:spcPts val="600"/>
              </a:spcBef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Aktifitas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menggunakan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sumber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daya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dan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kelola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tujuan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untuk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dapat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mentranformasikan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input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menjadi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16" y="1578818"/>
            <a:ext cx="391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Ruang</a:t>
            </a:r>
            <a:r>
              <a:rPr lang="en-US" sz="1600" b="1" dirty="0"/>
              <a:t> </a:t>
            </a:r>
            <a:r>
              <a:rPr lang="en-US" sz="1600" b="1" dirty="0" err="1"/>
              <a:t>Lingkup</a:t>
            </a:r>
            <a:r>
              <a:rPr lang="en-US" sz="1600" b="1" dirty="0"/>
              <a:t> Process : SIPOCORR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3888" y="2549773"/>
            <a:ext cx="2984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Letter of Intent/ MOU/ </a:t>
            </a:r>
            <a:r>
              <a:rPr lang="en-US" sz="1600" dirty="0" err="1"/>
              <a:t>Kontrak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47305" y="2543157"/>
            <a:ext cx="2983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Invoice/</a:t>
            </a:r>
            <a:r>
              <a:rPr lang="en-US" sz="1600" dirty="0" err="1"/>
              <a:t>Tanda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99596" y="2010883"/>
            <a:ext cx="1313957" cy="523220"/>
            <a:chOff x="1101033" y="4117847"/>
            <a:chExt cx="1313957" cy="523220"/>
          </a:xfrm>
        </p:grpSpPr>
        <p:grpSp>
          <p:nvGrpSpPr>
            <p:cNvPr id="40" name="Group 3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44" name="Pentagon 4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NPUT</a:t>
                  </a:r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4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71293" y="2041684"/>
            <a:ext cx="1313957" cy="523220"/>
            <a:chOff x="1101033" y="4117847"/>
            <a:chExt cx="1313957" cy="523220"/>
          </a:xfrm>
        </p:grpSpPr>
        <p:grpSp>
          <p:nvGrpSpPr>
            <p:cNvPr id="48" name="Group 47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52" name="Pentagon 51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UT PUT</a:t>
                  </a: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013" y="3156650"/>
            <a:ext cx="1584176" cy="523220"/>
            <a:chOff x="1101033" y="4117847"/>
            <a:chExt cx="1584176" cy="523220"/>
          </a:xfrm>
        </p:grpSpPr>
        <p:grpSp>
          <p:nvGrpSpPr>
            <p:cNvPr id="56" name="Group 55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0" name="Pentagon 59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USTOMER</a:t>
                  </a: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9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392086" y="4437112"/>
            <a:ext cx="1449067" cy="544444"/>
            <a:chOff x="1101033" y="4087867"/>
            <a:chExt cx="1449067" cy="544444"/>
          </a:xfrm>
        </p:grpSpPr>
        <p:grpSp>
          <p:nvGrpSpPr>
            <p:cNvPr id="64" name="Group 63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68" name="Pentagon 67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BJECTIVES</a:t>
                  </a:r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69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6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35983" y="5877272"/>
            <a:ext cx="1449067" cy="481384"/>
            <a:chOff x="1101033" y="4150927"/>
            <a:chExt cx="1449067" cy="481384"/>
          </a:xfrm>
        </p:grpSpPr>
        <p:grpSp>
          <p:nvGrpSpPr>
            <p:cNvPr id="72" name="Group 71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76" name="Pentagon 75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EFERENCE</a:t>
                  </a: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reeform 77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75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31637" y="4150927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04696" y="4509122"/>
            <a:ext cx="1313957" cy="480705"/>
            <a:chOff x="1101033" y="4151606"/>
            <a:chExt cx="1313957" cy="4807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84" name="Pentagon 8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ISK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8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Rectangle 80"/>
            <p:cNvSpPr/>
            <p:nvPr/>
          </p:nvSpPr>
          <p:spPr>
            <a:xfrm>
              <a:off x="1131637" y="4157813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8385" y="2492896"/>
            <a:ext cx="2116560" cy="1987746"/>
            <a:chOff x="4918580" y="3425656"/>
            <a:chExt cx="2116560" cy="1987746"/>
          </a:xfrm>
        </p:grpSpPr>
        <p:sp>
          <p:nvSpPr>
            <p:cNvPr id="9" name="Oval 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07245" y="4026018"/>
              <a:ext cx="174599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9464" y="3105949"/>
            <a:ext cx="1313957" cy="544444"/>
            <a:chOff x="1101033" y="4087867"/>
            <a:chExt cx="1313957" cy="544444"/>
          </a:xfrm>
        </p:grpSpPr>
        <p:grpSp>
          <p:nvGrpSpPr>
            <p:cNvPr id="2" name="Group 1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35" name="Pentagon 34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UPPLIER</a:t>
                  </a: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000672" y="3093619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9184" y="3769297"/>
            <a:ext cx="3036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Pelanggan</a:t>
            </a:r>
            <a:r>
              <a:rPr lang="en-US" sz="1400" dirty="0">
                <a:solidFill>
                  <a:schemeClr val="bg1"/>
                </a:solidFill>
              </a:rPr>
              <a:t> / </a:t>
            </a:r>
            <a:r>
              <a:rPr lang="en-US" sz="1400" dirty="0" err="1">
                <a:solidFill>
                  <a:schemeClr val="bg1"/>
                </a:solidFill>
              </a:rPr>
              <a:t>Pemilik</a:t>
            </a:r>
            <a:r>
              <a:rPr lang="en-US" sz="1400" dirty="0">
                <a:solidFill>
                  <a:schemeClr val="bg1"/>
                </a:solidFill>
              </a:rPr>
              <a:t> Perusahaan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151" y="3689238"/>
            <a:ext cx="2107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Proses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907902" y="3858416"/>
            <a:ext cx="1287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Penagihan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5370933" y="312330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2004404" y="3096483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5381" y="494117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Pelanggan</a:t>
            </a:r>
            <a:r>
              <a:rPr lang="en-US" sz="1600" dirty="0"/>
              <a:t> : </a:t>
            </a:r>
            <a:r>
              <a:rPr lang="en-US" sz="1600" dirty="0" err="1"/>
              <a:t>Tagihan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endParaRPr lang="en-US" sz="1600" dirty="0"/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Pemilik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0, </a:t>
            </a: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5028094" y="4941170"/>
            <a:ext cx="4710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307452" y="6324560"/>
            <a:ext cx="42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 algn="ctr">
              <a:buFont typeface="Arial" pitchFamily="34" charset="0"/>
              <a:buChar char="•"/>
            </a:pPr>
            <a:r>
              <a:rPr lang="en-US" sz="1600" dirty="0" err="1"/>
              <a:t>Persyaratan</a:t>
            </a:r>
            <a:r>
              <a:rPr lang="en-US" sz="1600" dirty="0"/>
              <a:t> ISO 9001 </a:t>
            </a:r>
            <a:r>
              <a:rPr lang="en-US" sz="1600" dirty="0" err="1"/>
              <a:t>pasal</a:t>
            </a:r>
            <a:r>
              <a:rPr lang="en-US" sz="1600" dirty="0"/>
              <a:t> </a:t>
            </a:r>
            <a:r>
              <a:rPr lang="en-US" sz="1600" dirty="0" err="1"/>
              <a:t>xxxxxx</a:t>
            </a:r>
            <a:endParaRPr lang="en-US" sz="1600" dirty="0"/>
          </a:p>
        </p:txBody>
      </p:sp>
      <p:sp>
        <p:nvSpPr>
          <p:cNvPr id="97" name="Right Arrow 96"/>
          <p:cNvSpPr/>
          <p:nvPr/>
        </p:nvSpPr>
        <p:spPr>
          <a:xfrm>
            <a:off x="5356100" y="3126425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5552" y="1556792"/>
            <a:ext cx="992155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4C805-CE0F-4D1E-9FE2-438F6A15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4B8DBB9-7C95-47DD-A820-F692C180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00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16" grpId="0"/>
      <p:bldP spid="18" grpId="0"/>
      <p:bldP spid="23" grpId="0"/>
      <p:bldP spid="20" grpId="0" animBg="1"/>
      <p:bldP spid="14" grpId="0"/>
      <p:bldP spid="15" grpId="0"/>
      <p:bldP spid="90" grpId="0"/>
      <p:bldP spid="92" grpId="0" animBg="1"/>
      <p:bldP spid="93" grpId="0" animBg="1"/>
      <p:bldP spid="19" grpId="0"/>
      <p:bldP spid="26" grpId="0"/>
      <p:bldP spid="96" grpId="0"/>
      <p:bldP spid="9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Pilih</a:t>
            </a:r>
            <a:r>
              <a:rPr lang="en-US" sz="2800" dirty="0"/>
              <a:t> </a:t>
            </a:r>
            <a:r>
              <a:rPr lang="en-US" sz="2800" dirty="0" err="1"/>
              <a:t>salah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buat</a:t>
            </a:r>
            <a:r>
              <a:rPr lang="en-US" sz="2800" dirty="0"/>
              <a:t> SIPOCORR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potensi</a:t>
            </a:r>
            <a:r>
              <a:rPr lang="en-US" sz="2800" dirty="0"/>
              <a:t> </a:t>
            </a:r>
            <a:r>
              <a:rPr lang="en-US" sz="2800" dirty="0" err="1"/>
              <a:t>resiko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yang </a:t>
            </a:r>
            <a:r>
              <a:rPr lang="en-US" sz="2800" dirty="0" err="1"/>
              <a:t>mungkin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FA4B1-FCEB-47F7-938A-6DB4275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23FE-491D-41E8-B597-833758CD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37295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>
            <a:spLocks noChangeArrowheads="1"/>
          </p:cNvSpPr>
          <p:nvPr/>
        </p:nvSpPr>
        <p:spPr bwMode="auto">
          <a:xfrm>
            <a:off x="0" y="0"/>
            <a:ext cx="9906000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800" b="0" dirty="0">
              <a:latin typeface="Arial" charset="0"/>
            </a:endParaRPr>
          </a:p>
          <a:p>
            <a:pPr algn="ctr"/>
            <a:r>
              <a:rPr lang="en-US" sz="2800" b="0" dirty="0" err="1">
                <a:latin typeface="Arial" charset="0"/>
              </a:rPr>
              <a:t>Contoh</a:t>
            </a:r>
            <a:r>
              <a:rPr lang="en-US" sz="2800" b="0" dirty="0">
                <a:latin typeface="Arial" charset="0"/>
              </a:rPr>
              <a:t> Form </a:t>
            </a:r>
            <a:r>
              <a:rPr lang="en-US" sz="2800" b="0" dirty="0" err="1">
                <a:latin typeface="Arial" charset="0"/>
              </a:rPr>
              <a:t>Chek</a:t>
            </a:r>
            <a:r>
              <a:rPr lang="en-US" sz="2800" b="0" dirty="0">
                <a:latin typeface="Arial" charset="0"/>
              </a:rPr>
              <a:t> List Audit</a:t>
            </a:r>
          </a:p>
          <a:p>
            <a:pPr algn="ctr"/>
            <a:endParaRPr lang="en-US" sz="800" b="0" dirty="0">
              <a:latin typeface="Arial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57" y="1196752"/>
            <a:ext cx="9578479" cy="447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5B4F6E-1C82-4FA5-B49C-DF9838A3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61009-F0B0-4677-99D2-D8C90CDB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33200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E9906-89BB-4412-98EB-FA38CE68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DBD92-649B-4985-9E16-BA235E22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043BC-BCF5-4F11-9B64-B810307A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C3EA3E-CE75-43AC-AAE0-834BDF73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A71F9-BD2E-4748-AD41-09CD95B87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6C60-726C-4026-A502-A8250650A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1670" y="1412776"/>
            <a:ext cx="8284642" cy="4714908"/>
          </a:xfrm>
          <a:noFill/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 9001:2015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 9001:2015 </a:t>
            </a:r>
            <a:r>
              <a:rPr lang="en-US" sz="1600" dirty="0" err="1"/>
              <a:t>pasal</a:t>
            </a:r>
            <a:r>
              <a:rPr lang="en-US" sz="1600" dirty="0"/>
              <a:t> 8.4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yang d</a:t>
            </a:r>
            <a:r>
              <a:rPr lang="id-ID" sz="1600" dirty="0"/>
              <a:t>ikerjakan oleh penyedia eksternal</a:t>
            </a:r>
            <a:r>
              <a:rPr lang="en-US" sz="1600" dirty="0"/>
              <a:t>,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proses </a:t>
            </a:r>
            <a:r>
              <a:rPr lang="en-US" sz="1600" dirty="0" err="1"/>
              <a:t>tersebut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plating yang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subcont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sistem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disubkan</a:t>
            </a:r>
            <a:r>
              <a:rPr lang="en-US" sz="1600" dirty="0"/>
              <a:t> 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NG,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palet</a:t>
            </a:r>
            <a:r>
              <a:rPr lang="en-US" sz="1600" dirty="0"/>
              <a:t> </a:t>
            </a:r>
            <a:r>
              <a:rPr lang="en-US" sz="1600" dirty="0" err="1"/>
              <a:t>diberi</a:t>
            </a:r>
            <a:r>
              <a:rPr lang="en-US" sz="1600" dirty="0"/>
              <a:t> label NG yang </a:t>
            </a:r>
            <a:r>
              <a:rPr lang="en-US" sz="1600" dirty="0" err="1"/>
              <a:t>berisi</a:t>
            </a:r>
            <a:r>
              <a:rPr lang="en-US" sz="1600" dirty="0"/>
              <a:t> data-data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penandaan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secarik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label NG.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produk</a:t>
            </a:r>
            <a:r>
              <a:rPr lang="en-US" sz="1600" u="sng" dirty="0"/>
              <a:t> yang </a:t>
            </a:r>
            <a:r>
              <a:rPr lang="en-US" sz="1600" u="sng" dirty="0" err="1"/>
              <a:t>dibuat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standard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x 24 jam, </a:t>
            </a:r>
            <a:r>
              <a:rPr lang="en-US" sz="1600" dirty="0" err="1"/>
              <a:t>aktualnya</a:t>
            </a:r>
            <a:r>
              <a:rPr lang="en-US" sz="1600" dirty="0"/>
              <a:t> rata-rata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E54F-29F9-4D4C-B1D5-E53B192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ED39-C66E-4B95-8754-707479E7B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93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>
                <a:latin typeface="Verdana" pitchFamily="34" charset="0"/>
              </a:rPr>
              <a:t>Interview</a:t>
            </a:r>
            <a:r>
              <a:rPr lang="en-US" sz="1600" b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Minta Auditee menjelaskan aktifitas ybs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Hindari tekanan suara seperti “Polisi”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Jadi pendengar yang baik</a:t>
            </a:r>
          </a:p>
          <a:p>
            <a:pPr marL="177800" indent="-177800" algn="ctr" eaLnBrk="0" hangingPunct="0">
              <a:defRPr/>
            </a:pPr>
            <a:endParaRPr lang="en-US" sz="1600" b="0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A5E90-3C57-4B32-B1FA-3C2E8E40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3C0FA2-E0CB-40F9-B9DC-FFF9C3FC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524939" y="1412776"/>
            <a:ext cx="8748541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ISO 9001:2015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review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C848-4DB1-4B76-9A3A-2EDF5034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1ED717-F2AF-4209-8005-9AFEDDC9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7482A-DC68-4498-BD71-742E7D1B7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055A-7B22-481B-B1E4-D5E704BDF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6E7A-52C6-4504-88ED-DB91369E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63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327-D63E-493A-94D4-F8AF234884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pic>
        <p:nvPicPr>
          <p:cNvPr id="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0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4686405" y="548680"/>
            <a:ext cx="4851330" cy="4968875"/>
          </a:xfrm>
          <a:noFill/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/>
              <a:t>Audit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b="1" dirty="0" err="1"/>
              <a:t>tergantung</a:t>
            </a:r>
            <a:r>
              <a:rPr lang="en-US" sz="2000" b="1" dirty="0"/>
              <a:t>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kualitas</a:t>
            </a:r>
            <a:r>
              <a:rPr lang="en-US" sz="2000" b="1" dirty="0"/>
              <a:t> </a:t>
            </a:r>
            <a:r>
              <a:rPr lang="en-US" sz="2000" b="1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didapat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dianalisa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audit.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Segala</a:t>
            </a:r>
            <a:r>
              <a:rPr lang="en-US" sz="2000" dirty="0"/>
              <a:t> </a:t>
            </a:r>
            <a:r>
              <a:rPr lang="en-US" sz="2000" dirty="0" err="1"/>
              <a:t>sesuatu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b="1" dirty="0" err="1"/>
              <a:t>kemampuan</a:t>
            </a:r>
            <a:r>
              <a:rPr lang="en-US" sz="2000" b="1" dirty="0"/>
              <a:t> auditor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menilai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mengevaluasi</a:t>
            </a:r>
            <a:r>
              <a:rPr lang="en-US" sz="2000" b="1" dirty="0"/>
              <a:t> </a:t>
            </a:r>
            <a:r>
              <a:rPr lang="en-US" sz="2000" b="1" dirty="0" err="1"/>
              <a:t>informasi</a:t>
            </a:r>
            <a:r>
              <a:rPr lang="en-US" sz="2000" dirty="0"/>
              <a:t> </a:t>
            </a:r>
            <a:r>
              <a:rPr lang="en-US" sz="2000" b="1" dirty="0" err="1"/>
              <a:t>meningkatkan</a:t>
            </a:r>
            <a:r>
              <a:rPr lang="en-US" sz="2000" b="1" dirty="0"/>
              <a:t> </a:t>
            </a:r>
            <a:r>
              <a:rPr lang="en-US" sz="2000" b="1" dirty="0" err="1"/>
              <a:t>kualitas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hasil</a:t>
            </a:r>
            <a:r>
              <a:rPr lang="en-US" sz="2000" b="1" dirty="0"/>
              <a:t> audit</a:t>
            </a:r>
            <a:r>
              <a:rPr lang="en-US" sz="2000" dirty="0"/>
              <a:t>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/>
              <a:t>Quality System </a:t>
            </a:r>
            <a:r>
              <a:rPr lang="en-US" sz="2000" dirty="0" err="1"/>
              <a:t>dijalankan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diimplementasikan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b="1" dirty="0" err="1"/>
              <a:t>proses</a:t>
            </a:r>
            <a:r>
              <a:rPr lang="en-US" sz="2000" b="1" dirty="0"/>
              <a:t> audit </a:t>
            </a:r>
            <a:r>
              <a:rPr lang="en-US" sz="2000" b="1" dirty="0" err="1"/>
              <a:t>banyak</a:t>
            </a:r>
            <a:r>
              <a:rPr lang="en-US" sz="2000" b="1" dirty="0"/>
              <a:t> </a:t>
            </a:r>
            <a:r>
              <a:rPr lang="en-US" sz="2000" b="1" dirty="0" err="1"/>
              <a:t>melibatkan</a:t>
            </a:r>
            <a:r>
              <a:rPr lang="en-US" sz="2000" b="1" dirty="0"/>
              <a:t> </a:t>
            </a:r>
            <a:r>
              <a:rPr lang="en-US" sz="2000" b="1" dirty="0" err="1"/>
              <a:t>interaksi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yang </a:t>
            </a:r>
            <a:r>
              <a:rPr lang="en-US" sz="2000" dirty="0" err="1"/>
              <a:t>diaudit</a:t>
            </a:r>
            <a:r>
              <a:rPr lang="en-US" sz="2000" dirty="0"/>
              <a:t>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auditor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efektive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yang </a:t>
            </a:r>
            <a:r>
              <a:rPr lang="en-US" sz="2000" dirty="0" err="1"/>
              <a:t>diaudit</a:t>
            </a:r>
            <a:r>
              <a:rPr lang="en-US" sz="2000" dirty="0"/>
              <a:t>, Auditor 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endParaRPr lang="en-US" sz="2000" dirty="0"/>
          </a:p>
          <a:p>
            <a:pPr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/>
              <a:t> </a:t>
            </a:r>
            <a:r>
              <a:rPr lang="en-US" sz="3300" dirty="0"/>
              <a:t>“HUMAN FACTOR”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F5F70-5072-445F-8948-EF54A3CD2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8E252-0F71-435B-85EA-F92378238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64</a:t>
            </a:fld>
            <a:endParaRPr lang="id-ID"/>
          </a:p>
        </p:txBody>
      </p:sp>
      <p:pic>
        <p:nvPicPr>
          <p:cNvPr id="22534" name="Picture 6" descr="Financial advisor : Stock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20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31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B2A18-255F-4916-A27A-D6D3D250C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97D6D-9ECA-4047-ABCA-049FE730E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65</a:t>
            </a:fld>
            <a:endParaRPr lang="id-ID"/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2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E34A7-B187-44FE-925A-658924E8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49B3-C2E5-4636-81B5-073F4EDC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DE5C-F8FB-4E32-9D4B-996C691F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6B1C0-10AD-470A-B43B-CB889681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Berlin Sans FB" pitchFamily="34" charset="0"/>
              </a:rPr>
              <a:t>Sistem Sampling Audit Improvement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4439D-D65F-4B20-8817-52AE821C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1950145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/>
              <a:t>Sampling </a:t>
            </a:r>
          </a:p>
          <a:p>
            <a:pPr algn="ctr"/>
            <a:r>
              <a:rPr lang="en-US" sz="2400" b="0"/>
              <a:t>sistem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086545"/>
            <a:ext cx="2552700" cy="6778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42308"/>
            <a:ext cx="2181225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086545"/>
            <a:ext cx="1855788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210456" y="2310508"/>
            <a:ext cx="2109787" cy="1938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tinggi</a:t>
            </a:r>
          </a:p>
          <a:p>
            <a:pPr algn="ctr"/>
            <a:r>
              <a:rPr lang="en-US" sz="2000" b="0"/>
              <a:t>+</a:t>
            </a:r>
          </a:p>
          <a:p>
            <a:pPr algn="ctr"/>
            <a:r>
              <a:rPr lang="en-US" sz="2000" b="0"/>
              <a:t>Potensi melihat</a:t>
            </a:r>
          </a:p>
          <a:p>
            <a:pPr algn="ctr"/>
            <a:r>
              <a:rPr lang="en-US" sz="2000" b="0"/>
              <a:t>ketidak efektifan </a:t>
            </a:r>
          </a:p>
          <a:p>
            <a:pPr algn="ctr"/>
            <a:r>
              <a:rPr lang="en-US" sz="2000" b="0"/>
              <a:t>sistem</a:t>
            </a: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284943" y="2886770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356381" y="1231008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373883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56595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326633"/>
            <a:ext cx="81565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complain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proses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E2502-5B36-40FD-8255-F692DED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8824C-1DCE-40C8-B683-39EBF39AE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3CC94-8928-44AE-B41C-9E1BAD0E8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321548" y="2228343"/>
            <a:ext cx="2495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SISTEM MANAJEMEN MUTU</a:t>
            </a:r>
          </a:p>
        </p:txBody>
      </p:sp>
      <p:sp>
        <p:nvSpPr>
          <p:cNvPr id="26" name="Rectangle 3"/>
          <p:cNvSpPr>
            <a:spLocks noChangeAspect="1" noChangeArrowheads="1"/>
          </p:cNvSpPr>
          <p:nvPr/>
        </p:nvSpPr>
        <p:spPr bwMode="auto">
          <a:xfrm>
            <a:off x="7321548" y="2588706"/>
            <a:ext cx="24161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ISO 9001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8.4.1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Memilih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supplier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berdasarkan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kemampuan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4"/>
          <p:cNvSpPr>
            <a:spLocks noChangeAspect="1" noChangeArrowheads="1"/>
          </p:cNvSpPr>
          <p:nvPr/>
        </p:nvSpPr>
        <p:spPr bwMode="auto">
          <a:xfrm>
            <a:off x="1471610" y="307468"/>
            <a:ext cx="32750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2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keterkaitan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antar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  <a:endParaRPr lang="en-US" altLang="en-US" sz="1200" u="sng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 rot="5400000" flipV="1">
            <a:off x="7071516" y="-433100"/>
            <a:ext cx="420687" cy="4445000"/>
          </a:xfrm>
          <a:prstGeom prst="leftBrace">
            <a:avLst>
              <a:gd name="adj1" fmla="val 647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9" name="Rectangle 6"/>
          <p:cNvSpPr>
            <a:spLocks noChangeAspect="1" noChangeArrowheads="1"/>
          </p:cNvSpPr>
          <p:nvPr/>
        </p:nvSpPr>
        <p:spPr bwMode="auto">
          <a:xfrm>
            <a:off x="5527673" y="931356"/>
            <a:ext cx="33512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1 “SMM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 rot="5400000">
            <a:off x="2923379" y="-650588"/>
            <a:ext cx="215900" cy="3430588"/>
          </a:xfrm>
          <a:prstGeom prst="leftBrace">
            <a:avLst>
              <a:gd name="adj1" fmla="val 973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31" name="Rectangle 8"/>
          <p:cNvSpPr>
            <a:spLocks noChangeAspect="1" noChangeArrowheads="1"/>
          </p:cNvSpPr>
          <p:nvPr/>
        </p:nvSpPr>
        <p:spPr bwMode="auto">
          <a:xfrm>
            <a:off x="655635" y="915481"/>
            <a:ext cx="167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Prosedur vs form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3877758" y="544952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Aktual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dijalankan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3" name="Group 58"/>
          <p:cNvGraphicFramePr>
            <a:graphicFrameLocks noGrp="1"/>
          </p:cNvGraphicFramePr>
          <p:nvPr/>
        </p:nvGraphicFramePr>
        <p:xfrm>
          <a:off x="693735" y="1423481"/>
          <a:ext cx="2208213" cy="1884362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Seleksi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Mempunyai NPWP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Kualitas sample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warehouse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Rata-rata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</a:rPr>
                        <a:t>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  <a:sym typeface="Wingdings 2" pitchFamily="18" charset="2"/>
                        </a:rPr>
                        <a:t>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ectangle 35"/>
          <p:cNvSpPr>
            <a:spLocks noChangeAspect="1" noChangeArrowheads="1"/>
          </p:cNvSpPr>
          <p:nvPr/>
        </p:nvSpPr>
        <p:spPr bwMode="auto">
          <a:xfrm>
            <a:off x="5684835" y="4519106"/>
            <a:ext cx="335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3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penerapan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 </a:t>
            </a:r>
          </a:p>
          <a:p>
            <a:pPr algn="ctr" eaLnBrk="1" hangingPunct="1"/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6"/>
          <p:cNvSpPr>
            <a:spLocks noChangeAspect="1" noChangeArrowheads="1"/>
          </p:cNvSpPr>
          <p:nvPr/>
        </p:nvSpPr>
        <p:spPr bwMode="auto">
          <a:xfrm>
            <a:off x="808828" y="5996793"/>
            <a:ext cx="3041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4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Produk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Spesifikasi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(standard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diikuti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6" name="Group 37"/>
          <p:cNvGraphicFramePr>
            <a:graphicFrameLocks noGrp="1"/>
          </p:cNvGraphicFramePr>
          <p:nvPr/>
        </p:nvGraphicFramePr>
        <p:xfrm>
          <a:off x="927098" y="3944431"/>
          <a:ext cx="2208212" cy="1655762"/>
        </p:xfrm>
        <a:graphic>
          <a:graphicData uri="http://schemas.openxmlformats.org/drawingml/2006/table">
            <a:tbl>
              <a:tblPr/>
              <a:tblGrid>
                <a:gridCol w="10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Standard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Kelulusan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&gt;6</a:t>
                      </a: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ada supplier yang nilai seleksinya dibawah dari 6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AutoShape 48"/>
          <p:cNvSpPr>
            <a:spLocks noChangeArrowheads="1"/>
          </p:cNvSpPr>
          <p:nvPr/>
        </p:nvSpPr>
        <p:spPr bwMode="auto">
          <a:xfrm flipH="1">
            <a:off x="6775448" y="2660143"/>
            <a:ext cx="701675" cy="5762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8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0" y="2299781"/>
            <a:ext cx="249555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50"/>
          <p:cNvSpPr>
            <a:spLocks noChangeArrowheads="1"/>
          </p:cNvSpPr>
          <p:nvPr/>
        </p:nvSpPr>
        <p:spPr bwMode="auto">
          <a:xfrm rot="16200000" flipH="1">
            <a:off x="4483894" y="4756891"/>
            <a:ext cx="647700" cy="62388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51"/>
          <p:cNvSpPr>
            <a:spLocks/>
          </p:cNvSpPr>
          <p:nvPr/>
        </p:nvSpPr>
        <p:spPr bwMode="auto">
          <a:xfrm>
            <a:off x="5684835" y="3942843"/>
            <a:ext cx="544513" cy="2089150"/>
          </a:xfrm>
          <a:prstGeom prst="rightBrace">
            <a:avLst>
              <a:gd name="adj1" fmla="val 319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" name="AutoShape 52"/>
          <p:cNvSpPr>
            <a:spLocks noChangeArrowheads="1"/>
          </p:cNvSpPr>
          <p:nvPr/>
        </p:nvSpPr>
        <p:spPr bwMode="auto">
          <a:xfrm rot="1006199" flipH="1">
            <a:off x="3109910" y="2071181"/>
            <a:ext cx="109220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AutoShape 53"/>
          <p:cNvSpPr>
            <a:spLocks/>
          </p:cNvSpPr>
          <p:nvPr/>
        </p:nvSpPr>
        <p:spPr bwMode="auto">
          <a:xfrm rot="16200000" flipV="1">
            <a:off x="2113754" y="4172237"/>
            <a:ext cx="431800" cy="3430588"/>
          </a:xfrm>
          <a:prstGeom prst="leftBrace">
            <a:avLst>
              <a:gd name="adj1" fmla="val 48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3" name="AutoShape 54"/>
          <p:cNvSpPr>
            <a:spLocks noChangeArrowheads="1"/>
          </p:cNvSpPr>
          <p:nvPr/>
        </p:nvSpPr>
        <p:spPr bwMode="auto">
          <a:xfrm rot="19195635" flipH="1">
            <a:off x="3213098" y="3436431"/>
            <a:ext cx="85725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2568" y="228600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7C5A4-5451-4B2B-9D58-7BFDAEF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B7376-0C34-46BF-9829-574B3702B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47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692F1-F412-4ECD-8C29-B5BD9515B7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B3212-9DAC-4A3A-8CAB-B31FD531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E64C-0590-4BFF-A25D-5949C6EEE7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78055-4F1A-44E4-AC69-C91FFCC87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2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154113" y="1428750"/>
          <a:ext cx="7585075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Document" r:id="rId3" imgW="9013255" imgH="5866273" progId="Word.Document.8">
                  <p:embed/>
                </p:oleObj>
              </mc:Choice>
              <mc:Fallback>
                <p:oleObj name="Document" r:id="rId3" imgW="9013255" imgH="5866273" progId="Word.Document.8">
                  <p:embed/>
                  <p:pic>
                    <p:nvPicPr>
                      <p:cNvPr id="5122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428750"/>
                        <a:ext cx="7585075" cy="493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15540-F63D-4244-A181-C4FA2D2C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BEE1-665D-4A29-9E23-4051953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4C5E3-22AD-4AA9-A47D-A51837F4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0F257-1DDC-4E34-8DBF-7E12CA7C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FA41B-9432-46A0-949F-76295FA6F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DDB66-F4D5-4260-8183-52DE96F2B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095348" y="2143116"/>
            <a:ext cx="91789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3000" dirty="0">
              <a:solidFill>
                <a:schemeClr val="tx2">
                  <a:lumMod val="75000"/>
                </a:schemeClr>
              </a:solidFill>
              <a:latin typeface="Adobe Gothic Std B" pitchFamily="34" charset="-128"/>
              <a:ea typeface="Adobe Gothic Std B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10715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/>
            <a:r>
              <a:rPr lang="id-ID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Workshop:</a:t>
            </a:r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0" y="6215082"/>
            <a:ext cx="9906000" cy="6429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565575" y="1589110"/>
            <a:ext cx="8673705" cy="5126038"/>
          </a:xfrm>
        </p:spPr>
        <p:txBody>
          <a:bodyPr/>
          <a:lstStyle/>
          <a:p>
            <a:pPr algn="just">
              <a:buFont typeface="Wingdings" pitchFamily="2" charset="2"/>
              <a:buNone/>
            </a:pPr>
            <a:r>
              <a:rPr lang="en-US" sz="1800" dirty="0"/>
              <a:t>PT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Laris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trading </a:t>
            </a:r>
            <a:r>
              <a:rPr lang="en-US" sz="1800" dirty="0" err="1"/>
              <a:t>komponen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spare part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berat</a:t>
            </a:r>
            <a:r>
              <a:rPr lang="en-US" sz="1800" dirty="0"/>
              <a:t>.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en-US" sz="1800" dirty="0" err="1"/>
              <a:t>kepala</a:t>
            </a:r>
            <a:r>
              <a:rPr lang="en-US" sz="1800" dirty="0"/>
              <a:t> </a:t>
            </a:r>
            <a:r>
              <a:rPr lang="en-US" sz="1800" dirty="0" err="1"/>
              <a:t>gudang</a:t>
            </a:r>
            <a:r>
              <a:rPr lang="en-US" sz="1800" dirty="0"/>
              <a:t> senior,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berpengalaman</a:t>
            </a:r>
            <a:r>
              <a:rPr lang="en-US" sz="1800" dirty="0"/>
              <a:t> 15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berhenti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diganti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orang</a:t>
            </a:r>
            <a:r>
              <a:rPr lang="en-US" sz="1800" dirty="0"/>
              <a:t> </a:t>
            </a:r>
            <a:r>
              <a:rPr lang="en-US" sz="1800" dirty="0" err="1"/>
              <a:t>baru</a:t>
            </a:r>
            <a:r>
              <a:rPr lang="en-US" sz="1800" dirty="0"/>
              <a:t>,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complain </a:t>
            </a:r>
            <a:r>
              <a:rPr lang="en-US" sz="1800" dirty="0" err="1"/>
              <a:t>dari</a:t>
            </a:r>
            <a:r>
              <a:rPr lang="en-US" sz="1800" dirty="0"/>
              <a:t> Customer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barang</a:t>
            </a:r>
            <a:r>
              <a:rPr lang="en-US" sz="1800" dirty="0"/>
              <a:t> yang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berbeda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barang</a:t>
            </a:r>
            <a:r>
              <a:rPr lang="en-US" sz="1800" dirty="0"/>
              <a:t> yang </a:t>
            </a:r>
            <a:r>
              <a:rPr lang="en-US" sz="1800" dirty="0" err="1"/>
              <a:t>diminta</a:t>
            </a:r>
            <a:r>
              <a:rPr lang="en-US" sz="1800" dirty="0"/>
              <a:t>. </a:t>
            </a:r>
            <a:r>
              <a:rPr lang="en-US" sz="1800" dirty="0" err="1"/>
              <a:t>Barang</a:t>
            </a:r>
            <a:r>
              <a:rPr lang="en-US" sz="1800" dirty="0"/>
              <a:t> yang </a:t>
            </a:r>
            <a:r>
              <a:rPr lang="en-US" sz="1800" dirty="0" err="1"/>
              <a:t>salah</a:t>
            </a:r>
            <a:r>
              <a:rPr lang="en-US" sz="1800" dirty="0"/>
              <a:t> </a:t>
            </a:r>
            <a:r>
              <a:rPr lang="en-US" sz="1800" dirty="0" err="1"/>
              <a:t>kirim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ditukar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biaya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 yang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</a:t>
            </a:r>
            <a:r>
              <a:rPr lang="en-US" sz="1800" dirty="0" err="1"/>
              <a:t>bagi</a:t>
            </a:r>
            <a:r>
              <a:rPr lang="en-US" sz="1800" dirty="0"/>
              <a:t> customer, </a:t>
            </a:r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 spare part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berakibat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terganggunya</a:t>
            </a:r>
            <a:r>
              <a:rPr lang="en-US" sz="1800" dirty="0"/>
              <a:t> </a:t>
            </a:r>
            <a:r>
              <a:rPr lang="en-US" sz="1800" dirty="0" err="1"/>
              <a:t>produksi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Customer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pengadaan</a:t>
            </a:r>
            <a:r>
              <a:rPr lang="en-US" sz="1800" dirty="0"/>
              <a:t> spare part yang </a:t>
            </a:r>
            <a:r>
              <a:rPr lang="en-US" sz="1800" dirty="0" err="1"/>
              <a:t>lambat</a:t>
            </a:r>
            <a:r>
              <a:rPr lang="en-US" sz="1800" dirty="0"/>
              <a:t>. </a:t>
            </a:r>
          </a:p>
          <a:p>
            <a:pPr algn="just">
              <a:buFont typeface="Wingdings" pitchFamily="2" charset="2"/>
              <a:buNone/>
            </a:pPr>
            <a:endParaRPr lang="en-US" sz="1800" dirty="0"/>
          </a:p>
          <a:p>
            <a:pPr algn="just">
              <a:buFont typeface="Wingdings" pitchFamily="2" charset="2"/>
              <a:buNone/>
            </a:pP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yang </a:t>
            </a:r>
            <a:r>
              <a:rPr lang="en-US" sz="1800" dirty="0" err="1"/>
              <a:t>bertanggung</a:t>
            </a:r>
            <a:r>
              <a:rPr lang="en-US" sz="1800" dirty="0"/>
              <a:t> </a:t>
            </a:r>
            <a:r>
              <a:rPr lang="en-US" sz="1800" dirty="0" err="1"/>
              <a:t>jawab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customer, </a:t>
            </a:r>
            <a:r>
              <a:rPr lang="en-US" sz="1800" dirty="0" err="1"/>
              <a:t>kemudian</a:t>
            </a:r>
            <a:r>
              <a:rPr lang="en-US" sz="1800" dirty="0"/>
              <a:t> PT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Laris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discount 20%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kompensasi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</a:t>
            </a:r>
            <a:r>
              <a:rPr lang="en-US" sz="1800" dirty="0" err="1"/>
              <a:t>buat</a:t>
            </a:r>
            <a:r>
              <a:rPr lang="en-US" sz="1800" dirty="0"/>
              <a:t>.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discount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dibakukan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sistem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diumumkan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Customer.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dibakukan</a:t>
            </a:r>
            <a:r>
              <a:rPr lang="en-US" sz="1800" dirty="0"/>
              <a:t>,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penurunan</a:t>
            </a:r>
            <a:r>
              <a:rPr lang="en-US" sz="1800" dirty="0"/>
              <a:t> </a:t>
            </a:r>
            <a:r>
              <a:rPr lang="en-US" sz="1800" dirty="0" err="1"/>
              <a:t>angka</a:t>
            </a:r>
            <a:r>
              <a:rPr lang="en-US" sz="1800" dirty="0"/>
              <a:t> claim </a:t>
            </a:r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,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hingga</a:t>
            </a:r>
            <a:r>
              <a:rPr lang="en-US" sz="1800" dirty="0"/>
              <a:t> 2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,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saja</a:t>
            </a:r>
            <a:r>
              <a:rPr lang="en-US" sz="1800" dirty="0"/>
              <a:t>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 </a:t>
            </a:r>
            <a:r>
              <a:rPr lang="en-US" sz="1800" dirty="0" err="1"/>
              <a:t>barang</a:t>
            </a:r>
            <a:r>
              <a:rPr lang="en-US" sz="1800" dirty="0"/>
              <a:t>, </a:t>
            </a:r>
            <a:r>
              <a:rPr lang="en-US" sz="1800" dirty="0" err="1"/>
              <a:t>terutama</a:t>
            </a:r>
            <a:r>
              <a:rPr lang="en-US" sz="1800" dirty="0"/>
              <a:t> </a:t>
            </a:r>
            <a:r>
              <a:rPr lang="en-US" sz="1800" dirty="0" err="1"/>
              <a:t>barang-barang</a:t>
            </a:r>
            <a:r>
              <a:rPr lang="en-US" sz="1800" dirty="0"/>
              <a:t> yang </a:t>
            </a:r>
            <a:r>
              <a:rPr lang="en-US" sz="1800" dirty="0" err="1"/>
              <a:t>bentuknya</a:t>
            </a:r>
            <a:r>
              <a:rPr lang="en-US" sz="1800" dirty="0"/>
              <a:t> </a:t>
            </a:r>
            <a:r>
              <a:rPr lang="en-US" sz="1800" dirty="0" err="1"/>
              <a:t>hampir</a:t>
            </a:r>
            <a:r>
              <a:rPr lang="en-US" sz="1800" dirty="0"/>
              <a:t> </a:t>
            </a:r>
            <a:r>
              <a:rPr lang="en-US" sz="1800" dirty="0" err="1"/>
              <a:t>sama</a:t>
            </a:r>
            <a:r>
              <a:rPr lang="en-US" sz="1800" dirty="0"/>
              <a:t>.</a:t>
            </a:r>
            <a:endParaRPr lang="id-ID" sz="1800" dirty="0"/>
          </a:p>
          <a:p>
            <a:pPr algn="just">
              <a:buFont typeface="Wingdings" pitchFamily="2" charset="2"/>
              <a:buNone/>
            </a:pPr>
            <a:r>
              <a:rPr lang="en-US" sz="1800" dirty="0"/>
              <a:t> </a:t>
            </a:r>
            <a:endParaRPr lang="id-ID" sz="1800" dirty="0"/>
          </a:p>
          <a:p>
            <a:pPr algn="just"/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0B9F3-E536-4EBF-BDDF-2C035078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>
          <a:xfrm>
            <a:off x="7251700" y="650875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111D06-FD9F-4398-91CE-E0DE4EA9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13742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700808"/>
            <a:ext cx="9906000" cy="394334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450850" indent="0" eaLnBrk="1" hangingPunct="1">
              <a:buFont typeface="Wingdings" pitchFamily="2" charset="2"/>
              <a:buNone/>
            </a:pP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pengantar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cerita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mengenai</a:t>
            </a:r>
            <a:endParaRPr lang="en-US" dirty="0">
              <a:solidFill>
                <a:schemeClr val="bg1"/>
              </a:solidFill>
            </a:endParaRPr>
          </a:p>
          <a:p>
            <a:pPr marL="450850" indent="0"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bg1"/>
                </a:solidFill>
              </a:rPr>
              <a:t>PT </a:t>
            </a:r>
            <a:r>
              <a:rPr lang="en-US" dirty="0" err="1">
                <a:solidFill>
                  <a:schemeClr val="bg1"/>
                </a:solidFill>
              </a:rPr>
              <a:t>Selalu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Laris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periksa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apakah</a:t>
            </a:r>
            <a:endParaRPr lang="en-US" dirty="0">
              <a:solidFill>
                <a:schemeClr val="bg1"/>
              </a:solidFill>
            </a:endParaRPr>
          </a:p>
          <a:p>
            <a:pPr marL="982663" lvl="1" indent="-531813" eaLnBrk="1" hangingPunct="1"/>
            <a:r>
              <a:rPr lang="en-US" sz="3200" dirty="0">
                <a:solidFill>
                  <a:schemeClr val="bg1"/>
                </a:solidFill>
              </a:rPr>
              <a:t>Sistem </a:t>
            </a:r>
            <a:r>
              <a:rPr lang="en-US" sz="3200" dirty="0" err="1">
                <a:solidFill>
                  <a:schemeClr val="bg1"/>
                </a:solidFill>
              </a:rPr>
              <a:t>Manajemen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Mutu</a:t>
            </a:r>
            <a:r>
              <a:rPr lang="en-US" sz="3200" dirty="0">
                <a:solidFill>
                  <a:schemeClr val="bg1"/>
                </a:solidFill>
              </a:rPr>
              <a:t> Perusahaan </a:t>
            </a:r>
          </a:p>
          <a:p>
            <a:pPr marL="982663" lvl="1" indent="-531813" eaLnBrk="1" hangingPunct="1">
              <a:buNone/>
            </a:pPr>
            <a:r>
              <a:rPr lang="en-US" sz="3200" dirty="0">
                <a:solidFill>
                  <a:schemeClr val="bg1"/>
                </a:solidFill>
              </a:rPr>
              <a:t>	(</a:t>
            </a:r>
            <a:r>
              <a:rPr lang="en-US" sz="3200" dirty="0" err="1">
                <a:solidFill>
                  <a:schemeClr val="bg1"/>
                </a:solidFill>
              </a:rPr>
              <a:t>prosedur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dan</a:t>
            </a:r>
            <a:r>
              <a:rPr lang="en-US" sz="3200" dirty="0">
                <a:solidFill>
                  <a:schemeClr val="bg1"/>
                </a:solidFill>
              </a:rPr>
              <a:t> record) </a:t>
            </a:r>
            <a:r>
              <a:rPr lang="en-US" sz="3200" dirty="0" err="1">
                <a:solidFill>
                  <a:schemeClr val="bg1"/>
                </a:solidFill>
              </a:rPr>
              <a:t>sudah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sesuai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persyaratan</a:t>
            </a:r>
            <a:r>
              <a:rPr lang="en-US" sz="3200" dirty="0">
                <a:solidFill>
                  <a:schemeClr val="bg1"/>
                </a:solidFill>
              </a:rPr>
              <a:t> ISO 9001 </a:t>
            </a:r>
            <a:r>
              <a:rPr lang="en-US" sz="3200" dirty="0" err="1">
                <a:solidFill>
                  <a:schemeClr val="bg1"/>
                </a:solidFill>
              </a:rPr>
              <a:t>pasal</a:t>
            </a:r>
            <a:r>
              <a:rPr lang="en-US" sz="3200" dirty="0">
                <a:solidFill>
                  <a:schemeClr val="bg1"/>
                </a:solidFill>
              </a:rPr>
              <a:t> 10.1. Corrective Action</a:t>
            </a:r>
          </a:p>
          <a:p>
            <a:pPr marL="982663" lvl="1" indent="-531813" eaLnBrk="1" hangingPunct="1"/>
            <a:r>
              <a:rPr lang="en-US" sz="3200" dirty="0" err="1">
                <a:solidFill>
                  <a:schemeClr val="bg1"/>
                </a:solidFill>
              </a:rPr>
              <a:t>Periksa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implementasi</a:t>
            </a:r>
            <a:r>
              <a:rPr lang="en-US" sz="3200" dirty="0">
                <a:solidFill>
                  <a:schemeClr val="bg1"/>
                </a:solidFill>
              </a:rPr>
              <a:t> sistem </a:t>
            </a:r>
            <a:r>
              <a:rPr lang="en-US" sz="3200" dirty="0" err="1">
                <a:solidFill>
                  <a:schemeClr val="bg1"/>
                </a:solidFill>
              </a:rPr>
              <a:t>manajemen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mutu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perusahaan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6E6B2-CA8C-4C73-A190-7FE145F1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-333412" y="142876"/>
            <a:ext cx="9906000" cy="107154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indent="806450"/>
            <a:r>
              <a:rPr lang="id-ID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Workshop</a:t>
            </a:r>
            <a:r>
              <a:rPr lang="en-US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2</a:t>
            </a:r>
            <a:r>
              <a:rPr lang="id-ID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:</a:t>
            </a:r>
            <a:endParaRPr lang="en-US" sz="40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DD9267-ADF1-49C2-B597-E34CC412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04802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67140" y="285728"/>
            <a:ext cx="8915082" cy="1143000"/>
          </a:xfrm>
          <a:noFill/>
        </p:spPr>
        <p:txBody>
          <a:bodyPr anchor="b"/>
          <a:lstStyle/>
          <a:p>
            <a:pPr algn="l" eaLnBrk="1" hangingPunct="1"/>
            <a:r>
              <a:rPr lang="en-US" sz="3600" b="1" dirty="0"/>
              <a:t>Hal-</a:t>
            </a:r>
            <a:r>
              <a:rPr lang="en-US" sz="3600" b="1" dirty="0" err="1"/>
              <a:t>hal</a:t>
            </a:r>
            <a:r>
              <a:rPr lang="en-US" sz="3600" b="1" dirty="0"/>
              <a:t> yang </a:t>
            </a:r>
            <a:r>
              <a:rPr lang="en-US" sz="3600" b="1" dirty="0" err="1"/>
              <a:t>seharusnya</a:t>
            </a:r>
            <a:r>
              <a:rPr lang="en-US" sz="3600" b="1" dirty="0"/>
              <a:t> </a:t>
            </a:r>
            <a:r>
              <a:rPr lang="en-US" sz="3600" b="1" dirty="0" err="1"/>
              <a:t>dihindari</a:t>
            </a: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 err="1"/>
              <a:t>selama</a:t>
            </a:r>
            <a:r>
              <a:rPr lang="en-US" sz="3600" b="1" dirty="0"/>
              <a:t> </a:t>
            </a:r>
            <a:r>
              <a:rPr lang="en-US" sz="3600" b="1" dirty="0" err="1"/>
              <a:t>pelaksanaan</a:t>
            </a:r>
            <a:r>
              <a:rPr lang="en-US" sz="3600" b="1" dirty="0"/>
              <a:t> audit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1903433"/>
            <a:ext cx="8501122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Memberi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pertanyaan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mengandung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beban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memojokan</a:t>
            </a:r>
            <a:r>
              <a:rPr lang="en-US" sz="2100" b="1" dirty="0">
                <a:solidFill>
                  <a:srgbClr val="0033CC"/>
                </a:solidFill>
              </a:rPr>
              <a:t> (</a:t>
            </a:r>
            <a:r>
              <a:rPr lang="en-US" sz="2100" b="1" i="1" dirty="0">
                <a:solidFill>
                  <a:srgbClr val="0033CC"/>
                </a:solidFill>
              </a:rPr>
              <a:t>loaded and leading question</a:t>
            </a:r>
            <a:r>
              <a:rPr lang="en-US" sz="2100" b="1" dirty="0">
                <a:solidFill>
                  <a:srgbClr val="0033CC"/>
                </a:solidFill>
              </a:rPr>
              <a:t>). </a:t>
            </a:r>
            <a:r>
              <a:rPr lang="en-US" sz="2100" b="1" dirty="0" err="1">
                <a:solidFill>
                  <a:srgbClr val="0033CC"/>
                </a:solidFill>
              </a:rPr>
              <a:t>Contohnya</a:t>
            </a:r>
            <a:r>
              <a:rPr lang="en-US" sz="2100" b="1" dirty="0">
                <a:solidFill>
                  <a:srgbClr val="0033CC"/>
                </a:solidFill>
              </a:rPr>
              <a:t>: </a:t>
            </a:r>
            <a:r>
              <a:rPr lang="en-US" sz="2100" b="1" dirty="0" err="1">
                <a:solidFill>
                  <a:srgbClr val="0033CC"/>
                </a:solidFill>
              </a:rPr>
              <a:t>mengapa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mengunakan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sistem</a:t>
            </a:r>
            <a:r>
              <a:rPr lang="en-US" sz="2100" b="1" dirty="0">
                <a:solidFill>
                  <a:srgbClr val="0033CC"/>
                </a:solidFill>
              </a:rPr>
              <a:t> filing yang </a:t>
            </a:r>
            <a:r>
              <a:rPr lang="en-US" sz="2100" b="1" dirty="0" err="1">
                <a:solidFill>
                  <a:srgbClr val="0033CC"/>
                </a:solidFill>
              </a:rPr>
              <a:t>sudah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jelas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efektif</a:t>
            </a:r>
            <a:r>
              <a:rPr lang="en-US" sz="2100" b="1" dirty="0">
                <a:solidFill>
                  <a:srgbClr val="0033CC"/>
                </a:solidFill>
              </a:rPr>
              <a:t> ? </a:t>
            </a:r>
            <a:r>
              <a:rPr lang="en-US" sz="2100" b="1" dirty="0" err="1">
                <a:solidFill>
                  <a:srgbClr val="0033CC"/>
                </a:solidFill>
              </a:rPr>
              <a:t>Atau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sengaja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mentransfer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jumlah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klaim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salah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kan</a:t>
            </a:r>
            <a:r>
              <a:rPr lang="en-US" sz="2100" b="1" dirty="0">
                <a:solidFill>
                  <a:srgbClr val="0033CC"/>
                </a:solidFill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Berdebat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tentang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suatu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i="1" dirty="0">
                <a:solidFill>
                  <a:srgbClr val="0033CC"/>
                </a:solidFill>
              </a:rPr>
              <a:t>Nonconformity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menghindarinya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minta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memilih</a:t>
            </a:r>
            <a:r>
              <a:rPr lang="en-US" sz="2100" b="1" dirty="0">
                <a:solidFill>
                  <a:srgbClr val="0033CC"/>
                </a:solidFill>
              </a:rPr>
              <a:t> sample </a:t>
            </a:r>
            <a:r>
              <a:rPr lang="en-US" sz="2100" b="1" dirty="0" err="1">
                <a:solidFill>
                  <a:srgbClr val="0033CC"/>
                </a:solidFill>
              </a:rPr>
              <a:t>berikutnya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diperiksa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Merasa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tahu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dibandingkan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mengenai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hal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diaudit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disarankan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banyak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menjadi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pendengar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daripada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pembicara</a:t>
            </a:r>
            <a:r>
              <a:rPr lang="en-US" sz="2100" b="1" dirty="0">
                <a:solidFill>
                  <a:srgbClr val="0033CC"/>
                </a:solidFill>
              </a:rPr>
              <a:t>. </a:t>
            </a:r>
            <a:r>
              <a:rPr lang="en-US" sz="2100" b="1" dirty="0" err="1">
                <a:solidFill>
                  <a:srgbClr val="0033CC"/>
                </a:solidFill>
              </a:rPr>
              <a:t>Misalnya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seharusnya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proses</a:t>
            </a:r>
            <a:r>
              <a:rPr lang="en-US" sz="2100" b="1" dirty="0">
                <a:solidFill>
                  <a:srgbClr val="0033CC"/>
                </a:solidFill>
              </a:rPr>
              <a:t> plating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seperti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ini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C71EB-9494-442C-9CC0-489B9C51B0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F4CA9-D0E2-4795-B4E7-E6965F04B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595282" cy="23574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092" y="1525893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1064568" y="1548310"/>
            <a:ext cx="853713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Conformity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Nonconformity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tidak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Beberapa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membaginya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menjadi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2 (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dua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jenis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: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Major Nonconformity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Minor Nonconformity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sz="17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Peningkatan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Improvement Opportunity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tetapi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terdapat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menimbulkan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atau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meningkatkan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efektifitas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523844" y="357166"/>
            <a:ext cx="400052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/>
            <a:r>
              <a:rPr kumimoji="1" lang="en-US" sz="3200" b="1" dirty="0">
                <a:latin typeface="Verdana" pitchFamily="34" charset="0"/>
              </a:rPr>
              <a:t>HASIL  AUDIT</a:t>
            </a:r>
          </a:p>
        </p:txBody>
      </p:sp>
      <p:pic>
        <p:nvPicPr>
          <p:cNvPr id="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666720" cy="2285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092" y="1214422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ttp://www.thehindubusinessline.com/multimedia/dynamic/01101/bl04acclead_JPG_1101840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99" y="0"/>
            <a:ext cx="1897439" cy="1951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6C47C-7D76-443E-937E-8B908595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C0390-3233-46DE-BBC2-C65904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97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ChangeArrowheads="1"/>
          </p:cNvSpPr>
          <p:nvPr/>
        </p:nvSpPr>
        <p:spPr bwMode="auto">
          <a:xfrm>
            <a:off x="0" y="0"/>
            <a:ext cx="9906000" cy="10001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2406" y="1214422"/>
            <a:ext cx="864353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 err="1">
                <a:latin typeface="Century Gothic" pitchFamily="34" charset="0"/>
              </a:rPr>
              <a:t>Beberapa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perusahaan</a:t>
            </a:r>
            <a:r>
              <a:rPr lang="en-US" sz="2400" dirty="0">
                <a:latin typeface="Century Gothic" pitchFamily="34" charset="0"/>
              </a:rPr>
              <a:t> / </a:t>
            </a:r>
            <a:r>
              <a:rPr lang="en-US" sz="2400" dirty="0" err="1">
                <a:latin typeface="Century Gothic" pitchFamily="34" charset="0"/>
              </a:rPr>
              <a:t>badan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sertifikasi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membagi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temuan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menjadi</a:t>
            </a:r>
            <a:r>
              <a:rPr lang="en-US" sz="2400" dirty="0">
                <a:latin typeface="Century Gothic" pitchFamily="34" charset="0"/>
              </a:rPr>
              <a:t> major/minor </a:t>
            </a:r>
            <a:r>
              <a:rPr lang="en-US" sz="2400" b="0" dirty="0">
                <a:latin typeface="Century Gothic" pitchFamily="34" charset="0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200" u="sng" dirty="0">
                <a:latin typeface="Century Gothic" pitchFamily="34" charset="0"/>
              </a:rPr>
              <a:t>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bukti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penerapan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keseluruhan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untuk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memenuhi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persyaratan</a:t>
            </a:r>
            <a:r>
              <a:rPr lang="en-US" sz="1600" b="0" dirty="0">
                <a:latin typeface="Century Gothic" pitchFamily="34" charset="0"/>
              </a:rPr>
              <a:t> IS0 9001:2015 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Beberapa</a:t>
            </a:r>
            <a:r>
              <a:rPr lang="en-US" sz="1600" b="0" dirty="0">
                <a:latin typeface="Century Gothic" pitchFamily="34" charset="0"/>
              </a:rPr>
              <a:t> minor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terhadap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elemen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mengisyaratkan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sehingga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dikategorikan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Semua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pengiriman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sesuai</a:t>
            </a:r>
            <a:r>
              <a:rPr lang="en-US" sz="1600" b="0" dirty="0">
                <a:latin typeface="Century Gothic" pitchFamily="34" charset="0"/>
              </a:rPr>
              <a:t>.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servis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mengalami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berkurang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fungsinya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quality system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mengurangi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kemampuan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mengontrol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proses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E10A-0CC9-4AE3-9658-F13BF990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27ACF-464A-479C-A46A-C4F1D1E4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6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DE4580-6A78-4397-A2A1-4D08DE270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IQA ISO 9001:2015 1/Rev 03 © Copyright Sentral Sistem, Februari 2019</a:t>
            </a:r>
            <a:endParaRPr lang="id-I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63057D-5B26-4A0A-91EE-15A2CD9D2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8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6399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6323CA-E97D-47CE-9057-8604DDF87A77}"/>
              </a:ext>
            </a:extLst>
          </p:cNvPr>
          <p:cNvSpPr/>
          <p:nvPr/>
        </p:nvSpPr>
        <p:spPr>
          <a:xfrm>
            <a:off x="3450571" y="155988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C1926B-82F7-403B-8C42-AEFA01B1F702}"/>
              </a:ext>
            </a:extLst>
          </p:cNvPr>
          <p:cNvCxnSpPr>
            <a:cxnSpLocks/>
          </p:cNvCxnSpPr>
          <p:nvPr/>
        </p:nvCxnSpPr>
        <p:spPr>
          <a:xfrm>
            <a:off x="4740654" y="2189536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1A5BE2B-D256-4F52-A47F-05D797104808}"/>
              </a:ext>
            </a:extLst>
          </p:cNvPr>
          <p:cNvSpPr/>
          <p:nvPr/>
        </p:nvSpPr>
        <p:spPr>
          <a:xfrm>
            <a:off x="3462014" y="3887441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Organisasi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F32317-B693-46E6-B23F-23255AE470FA}"/>
              </a:ext>
            </a:extLst>
          </p:cNvPr>
          <p:cNvCxnSpPr>
            <a:cxnSpLocks/>
          </p:cNvCxnSpPr>
          <p:nvPr/>
        </p:nvCxnSpPr>
        <p:spPr>
          <a:xfrm>
            <a:off x="4740654" y="3308472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F2ACF-7E0E-4047-9E62-BE09CFAFF167}"/>
              </a:ext>
            </a:extLst>
          </p:cNvPr>
          <p:cNvSpPr/>
          <p:nvPr/>
        </p:nvSpPr>
        <p:spPr>
          <a:xfrm>
            <a:off x="3462014" y="270167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Sertifikasi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BF6228-3DF2-4554-8262-4ED194430366}"/>
              </a:ext>
            </a:extLst>
          </p:cNvPr>
          <p:cNvSpPr/>
          <p:nvPr/>
        </p:nvSpPr>
        <p:spPr>
          <a:xfrm>
            <a:off x="3456696" y="5306282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74B81E-1D0E-474E-989C-C20679BE54A9}"/>
              </a:ext>
            </a:extLst>
          </p:cNvPr>
          <p:cNvCxnSpPr>
            <a:cxnSpLocks/>
          </p:cNvCxnSpPr>
          <p:nvPr/>
        </p:nvCxnSpPr>
        <p:spPr>
          <a:xfrm>
            <a:off x="4729210" y="4571144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1DBB36-5F6E-4C58-9D5C-72DF6AEFCAF6}"/>
              </a:ext>
            </a:extLst>
          </p:cNvPr>
          <p:cNvSpPr txBox="1"/>
          <p:nvPr/>
        </p:nvSpPr>
        <p:spPr>
          <a:xfrm>
            <a:off x="6292047" y="1652212"/>
            <a:ext cx="35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D</a:t>
            </a:r>
            <a:r>
              <a:rPr lang="id-ID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kk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id-ID" dirty="0">
                <a:solidFill>
                  <a:srgbClr val="FF0000"/>
                </a:solidFill>
              </a:rPr>
              <a:t>JAS-ANZ, </a:t>
            </a:r>
            <a:r>
              <a:rPr lang="en-US" dirty="0">
                <a:solidFill>
                  <a:srgbClr val="FF0000"/>
                </a:solidFill>
              </a:rPr>
              <a:t>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349C8-C72B-459A-AD40-3565AAEF3602}"/>
              </a:ext>
            </a:extLst>
          </p:cNvPr>
          <p:cNvSpPr txBox="1"/>
          <p:nvPr/>
        </p:nvSpPr>
        <p:spPr>
          <a:xfrm>
            <a:off x="4766154" y="2229927"/>
            <a:ext cx="12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Akreditasi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385BB-057B-494C-9282-C03756F50D87}"/>
              </a:ext>
            </a:extLst>
          </p:cNvPr>
          <p:cNvSpPr txBox="1"/>
          <p:nvPr/>
        </p:nvSpPr>
        <p:spPr>
          <a:xfrm>
            <a:off x="4762698" y="3322755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Sertifikasi</a:t>
            </a:r>
            <a:r>
              <a:rPr lang="en-US" sz="1600" dirty="0">
                <a:solidFill>
                  <a:srgbClr val="FF0000"/>
                </a:solidFill>
              </a:rPr>
              <a:t>  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AF4BE-4C46-4BEE-BD56-F8618D117F06}"/>
              </a:ext>
            </a:extLst>
          </p:cNvPr>
          <p:cNvSpPr txBox="1"/>
          <p:nvPr/>
        </p:nvSpPr>
        <p:spPr>
          <a:xfrm>
            <a:off x="6292047" y="261061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Sai Global, SGS, </a:t>
            </a:r>
            <a:r>
              <a:rPr lang="en-US" dirty="0" err="1">
                <a:solidFill>
                  <a:srgbClr val="FF0000"/>
                </a:solidFill>
              </a:rPr>
              <a:t>Tuv</a:t>
            </a:r>
            <a:r>
              <a:rPr lang="en-US" dirty="0">
                <a:solidFill>
                  <a:srgbClr val="FF0000"/>
                </a:solidFill>
              </a:rPr>
              <a:t> (Nord, </a:t>
            </a:r>
            <a:r>
              <a:rPr lang="en-US" dirty="0" err="1">
                <a:solidFill>
                  <a:srgbClr val="FF0000"/>
                </a:solidFill>
              </a:rPr>
              <a:t>Rheinland</a:t>
            </a:r>
            <a:r>
              <a:rPr lang="en-US" dirty="0">
                <a:solidFill>
                  <a:srgbClr val="FF0000"/>
                </a:solidFill>
              </a:rPr>
              <a:t>, Sud), URS, </a:t>
            </a:r>
            <a:r>
              <a:rPr lang="en-US" dirty="0" err="1">
                <a:solidFill>
                  <a:srgbClr val="FF0000"/>
                </a:solidFill>
              </a:rPr>
              <a:t>Sucofindo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F6BA5-5224-4816-8E56-32C871F97C42}"/>
              </a:ext>
            </a:extLst>
          </p:cNvPr>
          <p:cNvSpPr txBox="1"/>
          <p:nvPr/>
        </p:nvSpPr>
        <p:spPr>
          <a:xfrm>
            <a:off x="4766468" y="4720713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D5842-83BB-4292-896B-821598F70482}"/>
              </a:ext>
            </a:extLst>
          </p:cNvPr>
          <p:cNvSpPr/>
          <p:nvPr/>
        </p:nvSpPr>
        <p:spPr>
          <a:xfrm>
            <a:off x="561313" y="3903483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55F-2F5E-4E83-A6F1-DF22865C9591}"/>
              </a:ext>
            </a:extLst>
          </p:cNvPr>
          <p:cNvCxnSpPr>
            <a:cxnSpLocks/>
          </p:cNvCxnSpPr>
          <p:nvPr/>
        </p:nvCxnSpPr>
        <p:spPr>
          <a:xfrm>
            <a:off x="2484755" y="4210196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620C4E-C0C4-4563-AF0C-90C2C3260688}"/>
              </a:ext>
            </a:extLst>
          </p:cNvPr>
          <p:cNvSpPr txBox="1"/>
          <p:nvPr/>
        </p:nvSpPr>
        <p:spPr>
          <a:xfrm>
            <a:off x="2095161" y="4459058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02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666720" y="1643050"/>
            <a:ext cx="842915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dirty="0">
                <a:latin typeface="Century Gothic" pitchFamily="34" charset="0"/>
              </a:rPr>
              <a:t>Minor Nonconformity</a:t>
            </a:r>
            <a:r>
              <a:rPr lang="en-US" sz="2200" b="0" dirty="0">
                <a:latin typeface="Century Gothic" pitchFamily="34" charset="0"/>
              </a:rPr>
              <a:t>: </a:t>
            </a:r>
            <a:r>
              <a:rPr lang="en-US" sz="2200" b="0" dirty="0" err="1">
                <a:latin typeface="Century Gothic" pitchFamily="34" charset="0"/>
              </a:rPr>
              <a:t>kriterianya</a:t>
            </a:r>
            <a:r>
              <a:rPr lang="en-US" sz="2200" b="0" dirty="0">
                <a:latin typeface="Century Gothic" pitchFamily="34" charset="0"/>
              </a:rPr>
              <a:t> </a:t>
            </a:r>
            <a:r>
              <a:rPr lang="en-US" sz="2200" b="0" dirty="0" err="1">
                <a:latin typeface="Century Gothic" pitchFamily="34" charset="0"/>
              </a:rPr>
              <a:t>a.l</a:t>
            </a:r>
            <a:endParaRPr lang="en-US" sz="2200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 err="1">
                <a:latin typeface="Century Gothic" pitchFamily="34" charset="0"/>
              </a:rPr>
              <a:t>Ketidak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terhadap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persyaratan</a:t>
            </a:r>
            <a:r>
              <a:rPr lang="en-US" sz="2000" b="0" dirty="0">
                <a:latin typeface="Century Gothic" pitchFamily="34" charset="0"/>
              </a:rPr>
              <a:t> ISO 9001:2015 yang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mengakibatkan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dari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quality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mengurangi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kemampuannya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dalam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menjamin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kondisi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proses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terkontrol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kemungkinan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terkirimnya</a:t>
            </a:r>
            <a:r>
              <a:rPr lang="en-US" b="0" dirty="0">
                <a:latin typeface="Century Gothic" pitchFamily="34" charset="0"/>
              </a:rPr>
              <a:t> nonconforming </a:t>
            </a:r>
            <a:r>
              <a:rPr lang="en-US" b="0" dirty="0" err="1">
                <a:latin typeface="Century Gothic" pitchFamily="34" charset="0"/>
              </a:rPr>
              <a:t>produk</a:t>
            </a:r>
            <a:endParaRPr lang="en-US" b="0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>
                <a:latin typeface="Century Gothic" pitchFamily="34" charset="0"/>
              </a:rPr>
              <a:t>Yang </a:t>
            </a:r>
            <a:r>
              <a:rPr lang="en-US" sz="2000" b="0" dirty="0" err="1">
                <a:latin typeface="Century Gothic" pitchFamily="34" charset="0"/>
              </a:rPr>
              <a:t>disebabkan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a.l</a:t>
            </a:r>
            <a:r>
              <a:rPr lang="en-US" sz="2000" b="0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dokumentasi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Satu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ketidakkonsistenan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penerapan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persyaratan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mengakibatkan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3 </a:t>
            </a:r>
            <a:r>
              <a:rPr lang="en-US" b="0" dirty="0" err="1">
                <a:latin typeface="Century Gothic" pitchFamily="34" charset="0"/>
              </a:rPr>
              <a:t>hal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diatas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373763" name="Rectangle 3"/>
          <p:cNvSpPr>
            <a:spLocks noChangeArrowheads="1"/>
          </p:cNvSpPr>
          <p:nvPr/>
        </p:nvSpPr>
        <p:spPr bwMode="auto">
          <a:xfrm>
            <a:off x="0" y="0"/>
            <a:ext cx="9906000" cy="107154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lanjutan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9AC13-3C71-4F7D-9FDC-CF4FCEA40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A758B-55CB-47E0-B0E6-B6BB1D1A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6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13872" y="1692276"/>
            <a:ext cx="8996828" cy="367240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retention policy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monitor </a:t>
            </a:r>
            <a:r>
              <a:rPr lang="en-US" altLang="en-US" sz="1950" dirty="0" err="1"/>
              <a:t>terhadap</a:t>
            </a:r>
            <a:r>
              <a:rPr lang="en-US" altLang="en-US" sz="1950" dirty="0"/>
              <a:t> customer complaint yang </a:t>
            </a:r>
            <a:r>
              <a:rPr lang="en-US" altLang="en-US" sz="1950" dirty="0" err="1"/>
              <a:t>diterima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sehingga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terdapat</a:t>
            </a:r>
            <a:r>
              <a:rPr lang="en-US" altLang="en-US" sz="1950" dirty="0"/>
              <a:t> complaint yang </a:t>
            </a:r>
            <a:r>
              <a:rPr lang="en-US" altLang="en-US" sz="1950" dirty="0" err="1"/>
              <a:t>tindakan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perbaikannya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ditetapkan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personil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sz="1950" dirty="0"/>
              <a:t>Terdapat pembelian barang yang salah</a:t>
            </a:r>
            <a:r>
              <a:rPr lang="en-US" sz="1950" dirty="0"/>
              <a:t> </a:t>
            </a:r>
            <a:r>
              <a:rPr lang="en-US" sz="1950" dirty="0" err="1"/>
              <a:t>dalam</a:t>
            </a:r>
            <a:r>
              <a:rPr lang="en-US" sz="1950" dirty="0"/>
              <a:t> </a:t>
            </a:r>
            <a:r>
              <a:rPr lang="en-US" sz="1950" dirty="0" err="1"/>
              <a:t>beberapa</a:t>
            </a:r>
            <a:r>
              <a:rPr lang="en-US" sz="1950" dirty="0"/>
              <a:t> </a:t>
            </a:r>
            <a:r>
              <a:rPr lang="en-US" sz="1950" dirty="0" err="1"/>
              <a:t>bulan</a:t>
            </a:r>
            <a:r>
              <a:rPr lang="en-US" sz="1950" dirty="0"/>
              <a:t> </a:t>
            </a:r>
            <a:r>
              <a:rPr lang="en-US" sz="1950" dirty="0" err="1"/>
              <a:t>terakhir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/>
              <a:t>Proses </a:t>
            </a:r>
            <a:r>
              <a:rPr lang="en-US" altLang="en-US" sz="1950" dirty="0" err="1"/>
              <a:t>produksi</a:t>
            </a:r>
            <a:r>
              <a:rPr lang="en-US" altLang="en-US" sz="1950" dirty="0"/>
              <a:t> part bracket battery </a:t>
            </a: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tanggal</a:t>
            </a:r>
            <a:r>
              <a:rPr lang="en-US" altLang="en-US" sz="1950" dirty="0"/>
              <a:t> 7 </a:t>
            </a:r>
            <a:r>
              <a:rPr lang="en-US" altLang="en-US" sz="1950" dirty="0" err="1"/>
              <a:t>januari</a:t>
            </a:r>
            <a:r>
              <a:rPr lang="en-US" altLang="en-US" sz="1950" dirty="0"/>
              <a:t> 2016,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pengecekan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sama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sekali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karena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alatnya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rusak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produk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dikirim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</a:t>
            </a:r>
            <a:r>
              <a:rPr lang="en-US" altLang="en-US" sz="1950" dirty="0"/>
              <a:t> customer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pelaksanaan</a:t>
            </a:r>
            <a:r>
              <a:rPr lang="en-US" altLang="en-US" sz="1950" dirty="0"/>
              <a:t> internal audit Feb 2016, </a:t>
            </a:r>
            <a:r>
              <a:rPr lang="en-US" altLang="en-US" sz="1950" dirty="0" err="1"/>
              <a:t>ditemukan</a:t>
            </a:r>
            <a:r>
              <a:rPr lang="en-US" altLang="en-US" sz="1950" dirty="0"/>
              <a:t> auditor yang </a:t>
            </a:r>
            <a:r>
              <a:rPr lang="en-US" altLang="en-US" sz="1950" dirty="0" err="1"/>
              <a:t>mengaudit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areanya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sendiri</a:t>
            </a:r>
            <a:r>
              <a:rPr lang="en-US" altLang="en-US" sz="1950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991DA2-2C87-432D-B3EC-3B31A0E2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ISO 9001 </a:t>
            </a:r>
            <a:r>
              <a:rPr lang="en-US" altLang="en-US" sz="2400" dirty="0" err="1"/>
              <a:t>terkait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7900" y="5196208"/>
            <a:ext cx="1395704" cy="139570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40E3B-C765-4580-A969-A930ED23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C53B-F2B1-4855-AF08-79D324E13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82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41981-051B-4383-B103-78CFFCFF8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AF1B-07DA-4B4D-AB88-EFD66826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misal</a:t>
            </a:r>
            <a:r>
              <a:rPr lang="en-US" sz="1600" b="0" dirty="0">
                <a:latin typeface="Comic Sans MS" pitchFamily="66" charset="0"/>
              </a:rPr>
              <a:t>  </a:t>
            </a:r>
            <a:r>
              <a:rPr lang="en-US" sz="1600" b="0" u="sng" dirty="0" err="1">
                <a:latin typeface="Comic Sans MS" pitchFamily="66" charset="0"/>
              </a:rPr>
              <a:t>pada</a:t>
            </a:r>
            <a:r>
              <a:rPr lang="en-US" sz="1600" b="0" u="sng" dirty="0">
                <a:latin typeface="Comic Sans MS" pitchFamily="66" charset="0"/>
              </a:rPr>
              <a:t> dept. Purchasing </a:t>
            </a:r>
          </a:p>
          <a:p>
            <a:r>
              <a:rPr lang="en-US" b="0" dirty="0"/>
              <a:t>	</a:t>
            </a:r>
            <a:r>
              <a:rPr lang="en-US" b="1" dirty="0"/>
              <a:t>P</a:t>
            </a:r>
            <a:r>
              <a:rPr lang="en-US" b="0" dirty="0"/>
              <a:t>				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oleh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Supplier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383993-EFD8-4039-AA72-BC4B52DA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/>
              <a:t>Workshop : </a:t>
            </a:r>
            <a:r>
              <a:rPr lang="en-US" sz="3200" dirty="0" err="1"/>
              <a:t>Penulisan</a:t>
            </a:r>
            <a:r>
              <a:rPr lang="en-US" sz="3200" dirty="0"/>
              <a:t> </a:t>
            </a:r>
            <a:r>
              <a:rPr lang="en-US" sz="3200" dirty="0" err="1"/>
              <a:t>Temuan</a:t>
            </a:r>
            <a:r>
              <a:rPr lang="en-US" sz="3200" dirty="0"/>
              <a:t> Audit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>
          <a:xfrm>
            <a:off x="565747" y="1490663"/>
            <a:ext cx="8832850" cy="424815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200" dirty="0"/>
              <a:t>Perusahaan XYZ </a:t>
            </a:r>
            <a:r>
              <a:rPr lang="en-US" altLang="en-US" sz="2200" dirty="0" err="1"/>
              <a:t>memiliki</a:t>
            </a:r>
            <a:r>
              <a:rPr lang="en-US" altLang="en-US" sz="2200" dirty="0"/>
              <a:t> 3 line </a:t>
            </a:r>
            <a:r>
              <a:rPr lang="en-US" altLang="en-US" sz="2200" dirty="0" err="1"/>
              <a:t>produksi</a:t>
            </a:r>
            <a:r>
              <a:rPr lang="en-US" altLang="en-US" sz="2200" dirty="0"/>
              <a:t> assembling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 diesel.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tiap</a:t>
            </a:r>
            <a:r>
              <a:rPr lang="en-US" altLang="en-US" sz="2200" dirty="0"/>
              <a:t> line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yang </a:t>
            </a:r>
            <a:r>
              <a:rPr lang="en-US" altLang="en-US" sz="2200" dirty="0" err="1"/>
              <a:t>digunakan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mengukur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kekencangan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baut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. Di line 1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123; line 2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456 </a:t>
            </a:r>
            <a:r>
              <a:rPr lang="en-US" altLang="en-US" sz="2200" dirty="0" err="1"/>
              <a:t>dan</a:t>
            </a:r>
            <a:r>
              <a:rPr lang="en-US" altLang="en-US" sz="2200" dirty="0"/>
              <a:t> line 3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789.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lapangan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line 2 masa </a:t>
            </a:r>
            <a:r>
              <a:rPr lang="en-US" altLang="en-US" sz="2200" dirty="0" err="1"/>
              <a:t>kalibrasinya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sudah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terlewati</a:t>
            </a:r>
            <a:r>
              <a:rPr lang="en-US" altLang="en-US" sz="2200" dirty="0"/>
              <a:t>. 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2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proses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di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 Purchasing, </a:t>
            </a:r>
            <a:r>
              <a:rPr lang="en-US" altLang="en-US" sz="2200" dirty="0" err="1"/>
              <a:t>disebutkan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prosedur</a:t>
            </a:r>
            <a:r>
              <a:rPr lang="en-US" altLang="en-US" sz="2200" dirty="0"/>
              <a:t> ”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raw material”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setiap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</a:t>
            </a:r>
            <a:r>
              <a:rPr lang="en-US" altLang="en-US" sz="2200" dirty="0" err="1"/>
              <a:t>Ketika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pemeriksaan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beberapa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 1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bagian</a:t>
            </a:r>
            <a:r>
              <a:rPr lang="en-US" altLang="en-US" sz="2200" dirty="0"/>
              <a:t> Engineering </a:t>
            </a:r>
            <a:r>
              <a:rPr lang="en-US" altLang="en-US" sz="2200" dirty="0" err="1"/>
              <a:t>tanggal</a:t>
            </a:r>
            <a:r>
              <a:rPr lang="en-US" altLang="en-US" sz="2200" dirty="0"/>
              <a:t> 12 </a:t>
            </a:r>
            <a:r>
              <a:rPr lang="en-US" altLang="en-US" sz="2200" dirty="0" err="1"/>
              <a:t>Agustus</a:t>
            </a:r>
            <a:r>
              <a:rPr lang="en-US" altLang="en-US" sz="2200" dirty="0"/>
              <a:t> 15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dalam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Auditee </a:t>
            </a:r>
            <a:r>
              <a:rPr lang="en-US" altLang="en-US" sz="2200" dirty="0" err="1"/>
              <a:t>menyatakan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pencatatan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karena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lognya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05132-7301-4155-B0D4-22349EA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87046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37" y="5767526"/>
            <a:ext cx="1312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EF8C0E-3050-4B4C-B07C-27A95714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418350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-27384"/>
            <a:ext cx="9062767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Workshop : </a:t>
            </a:r>
            <a:r>
              <a:rPr lang="en-US" sz="4000" dirty="0" err="1"/>
              <a:t>Penulisan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Audit</a:t>
            </a:r>
          </a:p>
        </p:txBody>
      </p:sp>
      <p:graphicFrame>
        <p:nvGraphicFramePr>
          <p:cNvPr id="400409" name="Group 25"/>
          <p:cNvGraphicFramePr>
            <a:graphicFrameLocks noGrp="1"/>
          </p:cNvGraphicFramePr>
          <p:nvPr>
            <p:ph type="tbl" idx="1"/>
          </p:nvPr>
        </p:nvGraphicFramePr>
        <p:xfrm>
          <a:off x="416496" y="1052736"/>
          <a:ext cx="8928992" cy="4793328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semua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corrective action close 100%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Kepedulian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operator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banyak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operator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bekerja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standard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3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4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mesin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produksi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perawatan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harian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E3BB-0A55-48B9-889C-E685220E6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1196"/>
      </p:ext>
    </p:extLst>
  </p:cSld>
  <p:clrMapOvr>
    <a:masterClrMapping/>
  </p:clrMapOvr>
  <p:transition spd="slow" advClick="0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 9001:2015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37D8F-41D5-4016-9185-541BBB8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020091-AEC7-4254-B3CD-609FF638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A47E9-B9CA-4766-99C4-AD68739A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6E6D1-A745-4E6C-B7C8-B3C013F9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0" y="0"/>
            <a:ext cx="9906000" cy="1357298"/>
          </a:xfrm>
          <a:prstGeom prst="rect">
            <a:avLst/>
          </a:prstGeom>
          <a:solidFill>
            <a:srgbClr val="666633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hangingPunct="0">
              <a:buFont typeface="Monotype Sorts" charset="2"/>
              <a:buChar char="¯"/>
              <a:defRPr/>
            </a:pPr>
            <a:r>
              <a:rPr kumimoji="1" lang="en-US" sz="4400" dirty="0" err="1">
                <a:solidFill>
                  <a:schemeClr val="bg1"/>
                </a:solidFill>
              </a:rPr>
              <a:t>Fase</a:t>
            </a:r>
            <a:r>
              <a:rPr kumimoji="1" lang="en-US" sz="4400" dirty="0">
                <a:solidFill>
                  <a:schemeClr val="bg1"/>
                </a:solidFill>
              </a:rPr>
              <a:t> III : Follow - up Audit</a:t>
            </a:r>
            <a:endParaRPr kumimoji="1" lang="en-GB" sz="4400" dirty="0">
              <a:solidFill>
                <a:schemeClr val="bg1"/>
              </a:solidFill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952472" y="1857926"/>
            <a:ext cx="7995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None/>
              <a:tabLst>
                <a:tab pos="533400" algn="l"/>
              </a:tabLst>
            </a:pPr>
            <a:r>
              <a:rPr lang="en-US" sz="2000" b="0" dirty="0">
                <a:latin typeface="Century Gothic" pitchFamily="34" charset="0"/>
              </a:rPr>
              <a:t>  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251700" y="650875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1ECF00-6640-4B42-A490-1528FA283F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D3D57-FBC9-426F-8239-ED501A1A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5BAB-03A6-4D22-9767-032F1137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6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sz="4000" b="1" dirty="0" err="1">
                <a:solidFill>
                  <a:schemeClr val="bg1"/>
                </a:solidFill>
              </a:rPr>
              <a:t>Tindakan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Perbaikan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Temuan</a:t>
            </a:r>
            <a:r>
              <a:rPr lang="en-US" sz="4000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595282" y="1428736"/>
            <a:ext cx="9004011" cy="4824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700" dirty="0"/>
              <a:t>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eliminate a detected nonconformity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dirty="0"/>
              <a:t>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</a:t>
            </a:r>
            <a:r>
              <a:rPr lang="en-US" sz="3000" dirty="0"/>
              <a:t>eliminate the causes</a:t>
            </a:r>
            <a:r>
              <a:rPr lang="en-US" sz="2200" dirty="0"/>
              <a:t> of detected nonconformity or other undesirable situation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Note 2 : Corrective action is taken to </a:t>
            </a:r>
            <a:r>
              <a:rPr lang="en-US" sz="3000" dirty="0"/>
              <a:t>prevent recurrence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itu</a:t>
            </a:r>
            <a:r>
              <a:rPr lang="en-US" sz="2200" dirty="0"/>
              <a:t> </a:t>
            </a:r>
            <a:r>
              <a:rPr lang="en-US" sz="3000" dirty="0" err="1"/>
              <a:t>jangan</a:t>
            </a:r>
            <a:r>
              <a:rPr lang="en-US" sz="3000" dirty="0"/>
              <a:t> </a:t>
            </a:r>
            <a:r>
              <a:rPr lang="en-US" sz="3000" dirty="0" err="1"/>
              <a:t>membuat</a:t>
            </a:r>
            <a:r>
              <a:rPr lang="en-US" sz="2200" dirty="0"/>
              <a:t> corrective action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penyebabnya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Penyebab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corrective action yang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2EF4-4B7C-49B8-88EB-5EFE6BB5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453198" y="5786454"/>
            <a:ext cx="2809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err="1"/>
              <a:t>Sumber</a:t>
            </a:r>
            <a:r>
              <a:rPr lang="en-US" dirty="0"/>
              <a:t>: ISO 9000:2015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737EB-D6CB-4504-9701-9FE565DE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824097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1073494" cy="68580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24608" y="188640"/>
            <a:ext cx="7998745" cy="6404156"/>
            <a:chOff x="815" y="59"/>
            <a:chExt cx="5258" cy="4250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 sz="2000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198" y="1178"/>
              <a:ext cx="1967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proses yang </a:t>
              </a:r>
              <a:r>
                <a:rPr lang="en-US" sz="1400" b="0" dirty="0" err="1">
                  <a:latin typeface="Times New Roman" pitchFamily="18" charset="0"/>
                </a:rPr>
                <a:t>sistematik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independen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terdokumentasi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mengevaluasinya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secara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objektif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menentukan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sejauh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mana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dipenuhi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12" y="1211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440" y="218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Bukti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Rekaman</a:t>
              </a:r>
              <a:r>
                <a:rPr lang="en-US" sz="1400" b="0" dirty="0">
                  <a:latin typeface="Times New Roman" pitchFamily="18" charset="0"/>
                </a:rPr>
                <a:t>/</a:t>
              </a:r>
              <a:r>
                <a:rPr lang="en-US" sz="1400" b="0" dirty="0" err="1">
                  <a:latin typeface="Times New Roman" pitchFamily="18" charset="0"/>
                </a:rPr>
                <a:t>catatan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pernyataan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fakta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informasi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lainnya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terkait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dapat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diverifikasi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487" y="3321"/>
              <a:ext cx="1490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Kesimpulan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507" y="252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Satu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519" y="3448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kompetensi untuk melakukan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Orang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pengetahuan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keahlian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khusus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terhadap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subyek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815" y="2323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Kriteria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Seperangkat kebijakan, prosedur atau persyaratan yang digunakan sebagai acuan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815" y="19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399" y="59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Sekumpulan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rencana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direncanakan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dalam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waktu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diarahkan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maksud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Organisasi atau orang yang diaudit</a:t>
              </a: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75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3" y="904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720"/>
              <a:ext cx="576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82" y="2256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164" y="3101"/>
              <a:ext cx="4" cy="35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64" y="1929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159" y="3744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976"/>
              <a:ext cx="504" cy="43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842"/>
              <a:ext cx="582" cy="46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832" y="1008"/>
              <a:ext cx="1089" cy="907"/>
              <a:chOff x="806" y="935"/>
              <a:chExt cx="1088" cy="907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" y="935"/>
                <a:ext cx="1088" cy="885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 sz="2000"/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0" y="0"/>
            <a:ext cx="1023910" cy="6858000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AidaSerif" pitchFamily="2" charset="0"/>
              </a:rPr>
              <a:t>KONSEP AUDIT ISO 19011:201</a:t>
            </a:r>
            <a:r>
              <a:rPr lang="id-ID" sz="3200" dirty="0">
                <a:latin typeface="AidaSerif" pitchFamily="2" charset="0"/>
              </a:rPr>
              <a:t>8</a:t>
            </a:r>
            <a:endParaRPr lang="en-US" sz="3200" dirty="0">
              <a:latin typeface="AidaSerif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26137-BCEC-4235-8DD0-D19EFD81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9D87C-A8D8-497B-A734-2B4EAEF6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4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aiit.edu.au/wp-content/uploads/education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7"/>
          <a:stretch/>
        </p:blipFill>
        <p:spPr bwMode="auto">
          <a:xfrm>
            <a:off x="12700" y="0"/>
            <a:ext cx="989330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1421904"/>
            <a:ext cx="6557946" cy="1143000"/>
          </a:xfrm>
        </p:spPr>
        <p:txBody>
          <a:bodyPr/>
          <a:lstStyle/>
          <a:p>
            <a:pPr algn="l" eaLnBrk="1" hangingPunct="1"/>
            <a:r>
              <a:rPr lang="en-US" b="1" dirty="0" err="1">
                <a:solidFill>
                  <a:schemeClr val="bg1"/>
                </a:solidFill>
              </a:rPr>
              <a:t>Verifikasi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Temuan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2708920"/>
            <a:ext cx="6969224" cy="163965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Verifikasi</a:t>
            </a:r>
            <a:endParaRPr lang="en-US" b="1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US" sz="2000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tepat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4113-0415-4103-9878-4CF2A41D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0512" y="4339523"/>
            <a:ext cx="9010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tabLst>
                <a:tab pos="914400" algn="l"/>
              </a:tabLst>
            </a:pPr>
            <a:r>
              <a:rPr lang="en-US" sz="3200" b="1" dirty="0" err="1">
                <a:latin typeface="+mn-lt"/>
              </a:rPr>
              <a:t>Teknik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Verifikasi</a:t>
            </a:r>
            <a:r>
              <a:rPr lang="en-US" sz="3200" b="1" dirty="0">
                <a:latin typeface="+mn-lt"/>
              </a:rPr>
              <a:t> 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Lihat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aktual</a:t>
            </a:r>
            <a:r>
              <a:rPr lang="en-US" sz="2000" dirty="0">
                <a:latin typeface="+mn-lt"/>
              </a:rPr>
              <a:t>/ </a:t>
            </a:r>
            <a:r>
              <a:rPr lang="en-US" sz="2000" dirty="0" err="1">
                <a:latin typeface="+mn-lt"/>
              </a:rPr>
              <a:t>bukti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pelaksanaan</a:t>
            </a:r>
            <a:endParaRPr lang="en-US" sz="2000" dirty="0">
              <a:latin typeface="+mn-lt"/>
            </a:endParaRPr>
          </a:p>
          <a:p>
            <a:pPr marL="1435100" lvl="4" indent="-409575">
              <a:buFont typeface="Wingdings" panose="05000000000000000000" pitchFamily="2" charset="2"/>
              <a:buChar char="v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Juga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perhatikan</a:t>
            </a:r>
            <a:r>
              <a:rPr lang="en-US" sz="2000" dirty="0">
                <a:latin typeface="+mn-lt"/>
              </a:rPr>
              <a:t> similar product/process/ machine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>
                <a:latin typeface="+mn-lt"/>
              </a:rPr>
              <a:t>Monitor </a:t>
            </a:r>
            <a:r>
              <a:rPr lang="en-US" sz="2000" dirty="0" err="1">
                <a:latin typeface="+mn-lt"/>
              </a:rPr>
              <a:t>efektifitas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. </a:t>
            </a:r>
            <a:r>
              <a:rPr lang="en-US" sz="2000" dirty="0" err="1">
                <a:latin typeface="+mn-lt"/>
              </a:rPr>
              <a:t>Setelah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dilakukan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apakah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masalah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masih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terjadi</a:t>
            </a:r>
            <a:r>
              <a:rPr lang="en-US" sz="2000" dirty="0">
                <a:latin typeface="+mn-lt"/>
              </a:rPr>
              <a:t> ??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628800"/>
            <a:ext cx="9893300" cy="864096"/>
          </a:xfrm>
          <a:prstGeom prst="rect">
            <a:avLst/>
          </a:prstGeom>
          <a:solidFill>
            <a:schemeClr val="dk1">
              <a:alpha val="72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12A98-71A2-4A36-B414-A5964981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212927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  <a:solidFill>
            <a:srgbClr val="A87904"/>
          </a:solidFill>
        </p:spPr>
        <p:txBody>
          <a:bodyPr/>
          <a:lstStyle/>
          <a:p>
            <a:pPr algn="ctr" eaLnBrk="1" hangingPunct="1"/>
            <a:r>
              <a:rPr lang="en-US" sz="2600" b="1" dirty="0">
                <a:solidFill>
                  <a:schemeClr val="bg1"/>
                </a:solidFill>
              </a:rPr>
              <a:t>Case study </a:t>
            </a:r>
            <a:r>
              <a:rPr lang="en-US" sz="2600" b="1" dirty="0" err="1">
                <a:solidFill>
                  <a:schemeClr val="bg1"/>
                </a:solidFill>
              </a:rPr>
              <a:t>pemeriksaan</a:t>
            </a:r>
            <a:r>
              <a:rPr lang="en-US" sz="2600" b="1" dirty="0">
                <a:solidFill>
                  <a:schemeClr val="bg1"/>
                </a:solidFill>
              </a:rPr>
              <a:t> follow up audit 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br>
              <a:rPr lang="en-US" sz="2600" b="1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pemeriksaan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tindakan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perbaikan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369694" name="Group 30"/>
          <p:cNvGraphicFramePr>
            <a:graphicFrameLocks noGrp="1"/>
          </p:cNvGraphicFramePr>
          <p:nvPr>
            <p:ph type="tbl" idx="1"/>
          </p:nvPr>
        </p:nvGraphicFramePr>
        <p:xfrm>
          <a:off x="666720" y="1357298"/>
          <a:ext cx="8572560" cy="4820769"/>
        </p:xfrm>
        <a:graphic>
          <a:graphicData uri="http://schemas.openxmlformats.org/drawingml/2006/table">
            <a:tbl>
              <a:tblPr/>
              <a:tblGrid>
                <a:gridCol w="282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Audit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Penyebab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Corrective action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penggunaan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Selalu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sukses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tanpa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melalui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tender (minimal 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kandidat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),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 Indonesia, hanya ada 1 perusahaan yang memasok barang tersebut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 pembelian direvisi ditambahkan clausal pembelian tanpa tender bisa dilakukan dengan persetujuan Direktur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 terjadi customer claim terkait dengan keterlambatan pengiriman : Jan 3 kasus, Feb 4 kasus, Maret 5 kasus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Pengiriman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barang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terlambat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mengakibatkan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claim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Marketing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meeting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produksi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PPIC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untuk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membicarakan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ini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3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Berdasarkan hasil survey kepuasan pelanggan, hasil survey dari PT Suka Ngomel, hasilnya rendah terutama masalah respond terhadap claim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Ngomel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ditolak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alasan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masalahnya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training problem solving,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Januari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Memeriksa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oleh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Manager QA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dikirim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01F31-7627-4945-8C0E-9A93542B23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8"/>
          <p:cNvSpPr>
            <a:spLocks noChangeArrowheads="1"/>
          </p:cNvSpPr>
          <p:nvPr/>
        </p:nvSpPr>
        <p:spPr bwMode="auto">
          <a:xfrm>
            <a:off x="0" y="0"/>
            <a:ext cx="9906000" cy="94297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3200" b="0" dirty="0">
                <a:solidFill>
                  <a:schemeClr val="bg1"/>
                </a:solidFill>
              </a:rPr>
              <a:t>Internal Quality Audit out-line</a:t>
            </a:r>
            <a:endParaRPr lang="en-GB" sz="3200" b="0" dirty="0">
              <a:solidFill>
                <a:schemeClr val="bg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1809728" y="1071546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Hexagon 6"/>
          <p:cNvSpPr/>
          <p:nvPr/>
        </p:nvSpPr>
        <p:spPr>
          <a:xfrm>
            <a:off x="1166786" y="1714488"/>
            <a:ext cx="2714644" cy="1285884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Lead auditor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mengembangkan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jadwal</a:t>
            </a:r>
            <a:r>
              <a:rPr lang="en-US" sz="1200" dirty="0">
                <a:solidFill>
                  <a:schemeClr val="tx1"/>
                </a:solidFill>
              </a:rPr>
              <a:t> Audit Plan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Memilih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Menghubungi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Auditee</a:t>
            </a:r>
            <a:endParaRPr lang="en-US" sz="1200" dirty="0">
              <a:solidFill>
                <a:schemeClr val="tx1"/>
              </a:solidFill>
            </a:endParaRP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Pengarahan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9662" y="4214818"/>
            <a:ext cx="2428892" cy="9286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Opening meeting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Lakukan</a:t>
            </a:r>
            <a:r>
              <a:rPr lang="en-US" sz="1200" dirty="0">
                <a:solidFill>
                  <a:schemeClr val="tx1"/>
                </a:solidFill>
              </a:rPr>
              <a:t> internal quality audit yang </a:t>
            </a:r>
            <a:r>
              <a:rPr lang="en-US" sz="1200" dirty="0" err="1">
                <a:solidFill>
                  <a:schemeClr val="tx1"/>
                </a:solidFill>
              </a:rPr>
              <a:t>efektif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309662" y="3286124"/>
            <a:ext cx="2500330" cy="642942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Auditor</a:t>
            </a:r>
          </a:p>
          <a:p>
            <a:pPr marL="268288" indent="-268288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Check list, audit report </a:t>
            </a:r>
            <a:r>
              <a:rPr lang="en-US" sz="1200" dirty="0" err="1">
                <a:solidFill>
                  <a:schemeClr val="tx1"/>
                </a:solidFill>
              </a:rPr>
              <a:t>dll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Flowchart: Data 12"/>
          <p:cNvSpPr/>
          <p:nvPr/>
        </p:nvSpPr>
        <p:spPr>
          <a:xfrm>
            <a:off x="1023910" y="5429264"/>
            <a:ext cx="2928958" cy="928694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 &amp; </a:t>
            </a:r>
            <a:r>
              <a:rPr lang="en-US" sz="1200" b="1" u="sng" dirty="0">
                <a:solidFill>
                  <a:schemeClr val="tx1"/>
                </a:solidFill>
              </a:rPr>
              <a:t>Auditor 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laporan</a:t>
            </a:r>
            <a:r>
              <a:rPr lang="en-US" sz="1200" dirty="0">
                <a:solidFill>
                  <a:schemeClr val="tx1"/>
                </a:solidFill>
              </a:rPr>
              <a:t> internal quality audit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2309795" y="157161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2309795" y="314324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2309795" y="407194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2309796" y="528638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4"/>
            <a:endCxn id="31" idx="0"/>
          </p:cNvCxnSpPr>
          <p:nvPr/>
        </p:nvCxnSpPr>
        <p:spPr>
          <a:xfrm rot="5400000" flipH="1" flipV="1">
            <a:off x="1273943" y="2500306"/>
            <a:ext cx="5072098" cy="2643206"/>
          </a:xfrm>
          <a:prstGeom prst="bentConnector5">
            <a:avLst>
              <a:gd name="adj1" fmla="val -2743"/>
              <a:gd name="adj2" fmla="val 63514"/>
              <a:gd name="adj3" fmla="val 10450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81496" y="1285860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Closing meeting</a:t>
            </a:r>
          </a:p>
        </p:txBody>
      </p:sp>
      <p:sp>
        <p:nvSpPr>
          <p:cNvPr id="36" name="Diamond 35"/>
          <p:cNvSpPr/>
          <p:nvPr/>
        </p:nvSpPr>
        <p:spPr>
          <a:xfrm>
            <a:off x="4238620" y="2214554"/>
            <a:ext cx="1785950" cy="71438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Non-conformity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81496" y="3224625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Tindakan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perbaikan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218742" y="4133441"/>
            <a:ext cx="1857388" cy="928694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Auditor</a:t>
            </a:r>
          </a:p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Verifikasi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Ke-efektifan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9" name="Flowchart: Document 38"/>
          <p:cNvSpPr/>
          <p:nvPr/>
        </p:nvSpPr>
        <p:spPr>
          <a:xfrm>
            <a:off x="4351679" y="5357826"/>
            <a:ext cx="1643074" cy="100013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Lead auditor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Me-review </a:t>
            </a:r>
            <a:r>
              <a:rPr lang="en-US" sz="1200" dirty="0" err="1">
                <a:solidFill>
                  <a:sysClr val="windowText" lastClr="000000"/>
                </a:solidFill>
              </a:rPr>
              <a:t>dan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mengkompilasi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seluruh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laporan</a:t>
            </a:r>
            <a:r>
              <a:rPr lang="en-US" sz="1200" dirty="0">
                <a:solidFill>
                  <a:sysClr val="windowText" lastClr="000000"/>
                </a:solidFill>
              </a:rPr>
              <a:t> audit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4994622" y="2081616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4994622" y="307180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5004561" y="400050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5024439" y="521494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8" idx="3"/>
            <a:endCxn id="37" idx="3"/>
          </p:cNvCxnSpPr>
          <p:nvPr/>
        </p:nvCxnSpPr>
        <p:spPr>
          <a:xfrm flipH="1" flipV="1">
            <a:off x="5881694" y="3546096"/>
            <a:ext cx="194436" cy="1051692"/>
          </a:xfrm>
          <a:prstGeom prst="bentConnector3">
            <a:avLst>
              <a:gd name="adj1" fmla="val -11757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6" idx="3"/>
            <a:endCxn id="39" idx="3"/>
          </p:cNvCxnSpPr>
          <p:nvPr/>
        </p:nvCxnSpPr>
        <p:spPr>
          <a:xfrm flipH="1">
            <a:off x="5994753" y="2571744"/>
            <a:ext cx="29817" cy="3286148"/>
          </a:xfrm>
          <a:prstGeom prst="bentConnector3">
            <a:avLst>
              <a:gd name="adj1" fmla="val -166669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29"/>
          <p:cNvCxnSpPr>
            <a:stCxn id="39" idx="2"/>
            <a:endCxn id="56" idx="0"/>
          </p:cNvCxnSpPr>
          <p:nvPr/>
        </p:nvCxnSpPr>
        <p:spPr>
          <a:xfrm rot="5400000" flipH="1" flipV="1">
            <a:off x="4159304" y="2299771"/>
            <a:ext cx="5005978" cy="2978155"/>
          </a:xfrm>
          <a:prstGeom prst="bentConnector5">
            <a:avLst>
              <a:gd name="adj1" fmla="val -4567"/>
              <a:gd name="adj2" fmla="val 60099"/>
              <a:gd name="adj3" fmla="val 10456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401272" y="1285860"/>
            <a:ext cx="1500198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Senior 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Regular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review </a:t>
            </a:r>
            <a:r>
              <a:rPr lang="en-US" sz="1200" dirty="0" err="1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tx1"/>
                </a:solidFill>
              </a:rPr>
              <a:t> support</a:t>
            </a:r>
          </a:p>
        </p:txBody>
      </p:sp>
      <p:sp>
        <p:nvSpPr>
          <p:cNvPr id="61" name="Flowchart: Alternate Process 60"/>
          <p:cNvSpPr/>
          <p:nvPr/>
        </p:nvSpPr>
        <p:spPr>
          <a:xfrm>
            <a:off x="7583904" y="2357430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rot="16200000" flipH="1">
            <a:off x="8044215" y="221455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79118" y="29146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006164" y="2218929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239138" y="5068382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1694" y="46378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5EA19-BB8D-423C-A243-A5D84591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3A0A6D-9282-46B1-993B-FB6FAD97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6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918" y="142860"/>
            <a:ext cx="7739082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lead auditor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0021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Cakupan</a:t>
            </a:r>
            <a:r>
              <a:rPr lang="en-US" sz="2000" dirty="0"/>
              <a:t> audit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	(</a:t>
            </a:r>
            <a:r>
              <a:rPr lang="en-US" sz="2000" dirty="0" err="1"/>
              <a:t>bersama</a:t>
            </a:r>
            <a:r>
              <a:rPr lang="en-US" sz="2000" dirty="0"/>
              <a:t> Management Representative)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</a:t>
            </a:r>
          </a:p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Team Audit</a:t>
            </a:r>
          </a:p>
          <a:p>
            <a:pPr eaLnBrk="1" hangingPunct="1"/>
            <a:r>
              <a:rPr lang="en-US" sz="2000" dirty="0" err="1"/>
              <a:t>Konfirmasi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 </a:t>
            </a:r>
            <a:r>
              <a:rPr lang="en-US" sz="2000" dirty="0" err="1"/>
              <a:t>ke</a:t>
            </a:r>
            <a:r>
              <a:rPr lang="en-US" sz="2000" dirty="0"/>
              <a:t> auditee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diserahkan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/ Wakil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9E390-3F58-4BEF-8E4B-740DB5878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011DF-82F6-4BF8-BE5B-681F9DDE7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113668" name="Picture 15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63" y="1000108"/>
            <a:ext cx="451717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6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6"/>
          <p:cNvSpPr>
            <a:spLocks noGrp="1" noChangeArrowheads="1"/>
          </p:cNvSpPr>
          <p:nvPr>
            <p:ph type="title"/>
          </p:nvPr>
        </p:nvSpPr>
        <p:spPr>
          <a:xfrm>
            <a:off x="2238356" y="285728"/>
            <a:ext cx="7667644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lead auditor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8276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100"/>
              <a:t>Melakukan opening dan closing meeting audit</a:t>
            </a:r>
          </a:p>
          <a:p>
            <a:pPr eaLnBrk="1" hangingPunct="1"/>
            <a:r>
              <a:rPr lang="en-US" sz="2100"/>
              <a:t>Memonitor progress status setiap CAR yang timbul.</a:t>
            </a:r>
          </a:p>
          <a:p>
            <a:pPr eaLnBrk="1" hangingPunct="1"/>
            <a:r>
              <a:rPr lang="en-US" sz="2100"/>
              <a:t>Menilai dan mengembangkan keefektifan sistem internal audit yang berlaku saat ini</a:t>
            </a:r>
          </a:p>
          <a:p>
            <a:pPr eaLnBrk="1" hangingPunct="1"/>
            <a:r>
              <a:rPr lang="en-US" sz="2100"/>
              <a:t>Memonitor dan mengevaluasi performa Auditor.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B255D-0695-40AD-BC10-CA7DD018B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CE7E8-4478-4DB8-B430-7B459FB99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114691" name="Picture 4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473871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3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715016"/>
            <a:ext cx="9906000" cy="11429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778" y="285728"/>
            <a:ext cx="6929486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Auditor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0124" y="1214422"/>
            <a:ext cx="4609990" cy="4824412"/>
          </a:xfrm>
          <a:noFill/>
        </p:spPr>
        <p:txBody>
          <a:bodyPr/>
          <a:lstStyle/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 err="1"/>
              <a:t>Mempersiapkan</a:t>
            </a:r>
            <a:r>
              <a:rPr lang="en-US" sz="2200" dirty="0"/>
              <a:t> check list </a:t>
            </a:r>
            <a:r>
              <a:rPr lang="en-US" sz="2200" dirty="0" err="1"/>
              <a:t>sebelum</a:t>
            </a:r>
            <a:r>
              <a:rPr lang="en-US" sz="2200" dirty="0"/>
              <a:t> audit </a:t>
            </a:r>
            <a:r>
              <a:rPr lang="en-US" sz="2200" dirty="0" err="1"/>
              <a:t>dijalankan</a:t>
            </a:r>
            <a:r>
              <a:rPr lang="en-US" sz="2200" dirty="0"/>
              <a:t> </a:t>
            </a:r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kesesuaian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persyaratan</a:t>
            </a:r>
            <a:r>
              <a:rPr lang="en-US" sz="2200" dirty="0"/>
              <a:t> ISO 9001</a:t>
            </a:r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</a:t>
            </a:r>
            <a:r>
              <a:rPr lang="en-US" sz="2200" dirty="0" err="1"/>
              <a:t>operasi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endParaRPr lang="en-US" sz="2200" dirty="0"/>
          </a:p>
          <a:p>
            <a:pPr eaLnBrk="1" hangingPunct="1"/>
            <a:r>
              <a:rPr lang="en-US" sz="2200" dirty="0" err="1"/>
              <a:t>Mengumpulkan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mendokumentasikan</a:t>
            </a:r>
            <a:r>
              <a:rPr lang="en-US" sz="2200" dirty="0"/>
              <a:t> </a:t>
            </a:r>
            <a:r>
              <a:rPr lang="en-US" sz="2200" dirty="0" err="1"/>
              <a:t>bukti-bukti</a:t>
            </a:r>
            <a:r>
              <a:rPr lang="en-US" sz="2200" dirty="0"/>
              <a:t> </a:t>
            </a:r>
            <a:r>
              <a:rPr lang="en-US" sz="2200" dirty="0" err="1"/>
              <a:t>obyektif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2C389-73FA-4A97-A1A6-3FC088FB3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7911-4281-432C-B15C-DF8B5AC4D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9024966" y="0"/>
            <a:ext cx="881034" cy="16430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C:\Users\MGR\AppData\Roaming\PixelMetrics\CaptureWiz\Temp\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72816"/>
            <a:ext cx="3932287" cy="33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42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714884"/>
            <a:ext cx="9906000" cy="21431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2214554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Tanggung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jawab</a:t>
            </a:r>
            <a:r>
              <a:rPr lang="en-US" b="1" dirty="0">
                <a:solidFill>
                  <a:schemeClr val="bg1"/>
                </a:solidFill>
              </a:rPr>
              <a:t> Auditor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357430"/>
            <a:ext cx="8319823" cy="2230438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000" b="1" dirty="0"/>
          </a:p>
          <a:p>
            <a:pPr eaLnBrk="1" hangingPunct="1"/>
            <a:r>
              <a:rPr lang="en-US" sz="2000" b="1" dirty="0" err="1"/>
              <a:t>Meminta</a:t>
            </a:r>
            <a:r>
              <a:rPr lang="en-US" sz="2000" b="1" dirty="0"/>
              <a:t> </a:t>
            </a:r>
            <a:r>
              <a:rPr lang="en-US" sz="2000" b="1" dirty="0" err="1"/>
              <a:t>konfirmasi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auditee</a:t>
            </a:r>
            <a:r>
              <a:rPr lang="en-US" sz="2000" b="1" dirty="0"/>
              <a:t> </a:t>
            </a:r>
            <a:r>
              <a:rPr lang="en-US" sz="2000" b="1" dirty="0" err="1"/>
              <a:t>atas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yang </a:t>
            </a:r>
            <a:r>
              <a:rPr lang="en-US" sz="2000" b="1" dirty="0" err="1"/>
              <a:t>didapat</a:t>
            </a:r>
            <a:endParaRPr lang="en-US" sz="2000" b="1" dirty="0"/>
          </a:p>
          <a:p>
            <a:pPr eaLnBrk="1" hangingPunct="1"/>
            <a:r>
              <a:rPr lang="en-US" sz="2000" b="1" dirty="0" err="1"/>
              <a:t>Mencatat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melaporkan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jelas</a:t>
            </a:r>
            <a:r>
              <a:rPr lang="en-US" sz="2000" b="1" dirty="0"/>
              <a:t> </a:t>
            </a:r>
            <a:r>
              <a:rPr lang="en-US" sz="2000" b="1" dirty="0" err="1"/>
              <a:t>penemuan-penemuan</a:t>
            </a:r>
            <a:r>
              <a:rPr lang="en-US" sz="2000" b="1" dirty="0"/>
              <a:t> audit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penanggung</a:t>
            </a:r>
            <a:r>
              <a:rPr lang="en-US" sz="2000" b="1" dirty="0"/>
              <a:t> </a:t>
            </a:r>
            <a:r>
              <a:rPr lang="en-US" sz="2000" b="1" dirty="0" err="1"/>
              <a:t>jawab</a:t>
            </a:r>
            <a:r>
              <a:rPr lang="en-US" sz="2000" b="1" dirty="0"/>
              <a:t> area yang </a:t>
            </a:r>
            <a:r>
              <a:rPr lang="en-US" sz="2000" b="1" dirty="0" err="1"/>
              <a:t>diaudit</a:t>
            </a:r>
            <a:r>
              <a:rPr lang="en-US" sz="2000" b="1" dirty="0"/>
              <a:t>.</a:t>
            </a:r>
          </a:p>
          <a:p>
            <a:pPr eaLnBrk="1" hangingPunct="1"/>
            <a:r>
              <a:rPr lang="en-US" sz="2000" b="1" dirty="0" err="1"/>
              <a:t>Verifikasi</a:t>
            </a:r>
            <a:r>
              <a:rPr lang="en-US" sz="2000" b="1" dirty="0"/>
              <a:t> </a:t>
            </a:r>
            <a:r>
              <a:rPr lang="en-US" sz="2000" b="1" dirty="0" err="1"/>
              <a:t>tindakan</a:t>
            </a:r>
            <a:r>
              <a:rPr lang="en-US" sz="2000" b="1" dirty="0"/>
              <a:t> </a:t>
            </a:r>
            <a:r>
              <a:rPr lang="en-US" sz="2000" b="1" dirty="0" err="1"/>
              <a:t>perbaikan</a:t>
            </a:r>
            <a:r>
              <a:rPr lang="en-US" sz="2000" b="1" dirty="0"/>
              <a:t> yang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dilakukan</a:t>
            </a:r>
            <a:r>
              <a:rPr lang="en-US" sz="2000" b="1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95D16-C3B5-40AB-8CEF-19549BDBF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96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D3B4F-45F0-43C8-A7C1-7C023BE4B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510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488" y="285728"/>
            <a:ext cx="6524636" cy="855662"/>
          </a:xfrm>
          <a:noFill/>
        </p:spPr>
        <p:txBody>
          <a:bodyPr/>
          <a:lstStyle/>
          <a:p>
            <a:pPr algn="l" eaLnBrk="1" hangingPunct="1"/>
            <a:r>
              <a:rPr lang="en-US" b="1" dirty="0" err="1"/>
              <a:t>Tanggung</a:t>
            </a:r>
            <a:r>
              <a:rPr lang="en-US" b="1" dirty="0"/>
              <a:t> </a:t>
            </a:r>
            <a:r>
              <a:rPr lang="en-US" b="1" dirty="0" err="1"/>
              <a:t>jawab</a:t>
            </a:r>
            <a:r>
              <a:rPr lang="en-US" b="1" dirty="0"/>
              <a:t> </a:t>
            </a:r>
            <a:r>
              <a:rPr lang="en-US" b="1" dirty="0" err="1"/>
              <a:t>Auditee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428736"/>
            <a:ext cx="6693256" cy="4565650"/>
          </a:xfrm>
          <a:noFill/>
        </p:spPr>
        <p:txBody>
          <a:bodyPr/>
          <a:lstStyle/>
          <a:p>
            <a:pPr eaLnBrk="1" hangingPunct="1"/>
            <a:r>
              <a:rPr lang="en-US" sz="2400" dirty="0" err="1"/>
              <a:t>Mempersiapkan</a:t>
            </a:r>
            <a:r>
              <a:rPr lang="en-US" sz="2400" dirty="0"/>
              <a:t> </a:t>
            </a:r>
            <a:r>
              <a:rPr lang="en-US" sz="2400" dirty="0" err="1"/>
              <a:t>segala</a:t>
            </a:r>
            <a:r>
              <a:rPr lang="en-US" sz="2400" dirty="0"/>
              <a:t> </a:t>
            </a:r>
            <a:r>
              <a:rPr lang="en-US" sz="2400" dirty="0" err="1"/>
              <a:t>keperluan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lancarnya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audit, </a:t>
            </a:r>
            <a:r>
              <a:rPr lang="en-US" sz="2400" dirty="0" err="1"/>
              <a:t>a.l</a:t>
            </a:r>
            <a:r>
              <a:rPr lang="en-US" sz="2400" dirty="0"/>
              <a:t>: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pelaksana</a:t>
            </a:r>
            <a:r>
              <a:rPr lang="en-US" sz="2400" dirty="0"/>
              <a:t>, record,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mungkin</a:t>
            </a:r>
            <a:r>
              <a:rPr lang="en-US" sz="2400" dirty="0"/>
              <a:t> area yang </a:t>
            </a:r>
            <a:r>
              <a:rPr lang="en-US" sz="2400" dirty="0" err="1"/>
              <a:t>nyaman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Menjelaskan</a:t>
            </a:r>
            <a:r>
              <a:rPr lang="en-US" sz="2400" dirty="0"/>
              <a:t> </a:t>
            </a:r>
            <a:r>
              <a:rPr lang="en-US" sz="2400" dirty="0" err="1"/>
              <a:t>hal-hal</a:t>
            </a:r>
            <a:r>
              <a:rPr lang="en-US" sz="2400" dirty="0"/>
              <a:t> yang </a:t>
            </a:r>
            <a:r>
              <a:rPr lang="en-US" sz="2400" dirty="0" err="1"/>
              <a:t>ditanya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auditor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sesungguhnya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berbelit-belit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Akui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memang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benar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pencegahan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ditemukan</a:t>
            </a:r>
            <a:r>
              <a:rPr lang="en-US" sz="2400" dirty="0"/>
              <a:t> nonconformity.</a:t>
            </a:r>
          </a:p>
          <a:p>
            <a:pPr eaLnBrk="1" hangingPunct="1"/>
            <a:r>
              <a:rPr lang="en-US" sz="2400" dirty="0" err="1"/>
              <a:t>Menghargai</a:t>
            </a:r>
            <a:r>
              <a:rPr lang="en-US" sz="2400" dirty="0"/>
              <a:t> auditor </a:t>
            </a:r>
            <a:r>
              <a:rPr lang="en-US" sz="2400" dirty="0" err="1"/>
              <a:t>sebagai</a:t>
            </a:r>
            <a:r>
              <a:rPr lang="en-US" sz="2400" dirty="0"/>
              <a:t> partner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sistem </a:t>
            </a:r>
            <a:r>
              <a:rPr lang="en-US" sz="2400" dirty="0" err="1"/>
              <a:t>kerja</a:t>
            </a:r>
            <a:r>
              <a:rPr lang="en-US" sz="2400" dirty="0"/>
              <a:t> yang </a:t>
            </a:r>
            <a:r>
              <a:rPr lang="en-US" sz="2400" dirty="0" err="1"/>
              <a:t>efektif</a:t>
            </a:r>
            <a:r>
              <a:rPr lang="en-US" sz="24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135DE-8C35-4C03-8BFB-C996AB1FB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69066-438D-40A7-8430-E47C50ACB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IQA ISO 9001:2015 1/Rev 03 © Copyright Sentral Sistem, Februari 2019</a:t>
            </a:r>
            <a:endParaRPr lang="en-US" sz="1200" dirty="0"/>
          </a:p>
        </p:txBody>
      </p:sp>
      <p:pic>
        <p:nvPicPr>
          <p:cNvPr id="117764" name="Picture 23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1214422"/>
            <a:ext cx="2928958" cy="476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738158" cy="171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1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857364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en-US" sz="4000" b="1" dirty="0"/>
              <a:t>WORKSHOP : </a:t>
            </a:r>
            <a:br>
              <a:rPr lang="en-US" sz="2800" b="1" dirty="0"/>
            </a:br>
            <a:r>
              <a:rPr lang="en-US" sz="2400" b="1" dirty="0"/>
              <a:t>Audit Record </a:t>
            </a:r>
            <a:r>
              <a:rPr lang="en-US" sz="2400" b="1" dirty="0" err="1"/>
              <a:t>Kebijakan</a:t>
            </a:r>
            <a:r>
              <a:rPr lang="en-US" sz="2400" b="1" dirty="0"/>
              <a:t> </a:t>
            </a:r>
            <a:r>
              <a:rPr lang="en-US" sz="2400" b="1" dirty="0" err="1"/>
              <a:t>Mutu</a:t>
            </a:r>
            <a:r>
              <a:rPr lang="en-US" sz="2400" b="1" dirty="0"/>
              <a:t>, </a:t>
            </a:r>
            <a:r>
              <a:rPr lang="en-US" sz="2400" b="1" dirty="0" err="1"/>
              <a:t>Sasaran</a:t>
            </a:r>
            <a:r>
              <a:rPr lang="en-US" sz="2400" b="1" dirty="0"/>
              <a:t> </a:t>
            </a:r>
            <a:r>
              <a:rPr lang="en-US" sz="2400" b="1" dirty="0" err="1"/>
              <a:t>Mutu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Manajemen</a:t>
            </a:r>
            <a:r>
              <a:rPr lang="en-US" sz="2400" b="1" dirty="0"/>
              <a:t> Review 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2420888"/>
            <a:ext cx="9061912" cy="31146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/>
              <a:t>Pelajari</a:t>
            </a:r>
            <a:r>
              <a:rPr lang="en-US" sz="2800" dirty="0"/>
              <a:t> record </a:t>
            </a:r>
            <a:r>
              <a:rPr lang="en-US" sz="2800" dirty="0" err="1"/>
              <a:t>terlampir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study </a:t>
            </a:r>
            <a:r>
              <a:rPr lang="en-US" sz="2800" dirty="0" err="1"/>
              <a:t>kasus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Berdasarkan</a:t>
            </a:r>
            <a:r>
              <a:rPr lang="en-US" sz="2800" dirty="0"/>
              <a:t> record </a:t>
            </a:r>
            <a:r>
              <a:rPr lang="en-US" sz="2800" dirty="0" err="1"/>
              <a:t>tersebut</a:t>
            </a:r>
            <a:r>
              <a:rPr lang="en-US" sz="2800" dirty="0"/>
              <a:t>, </a:t>
            </a:r>
            <a:r>
              <a:rPr lang="en-US" sz="2800" dirty="0" err="1"/>
              <a:t>cek</a:t>
            </a:r>
            <a:r>
              <a:rPr lang="en-US" sz="2800" dirty="0"/>
              <a:t> </a:t>
            </a:r>
            <a:r>
              <a:rPr lang="en-US" sz="2800" dirty="0" err="1"/>
              <a:t>apakah</a:t>
            </a:r>
            <a:r>
              <a:rPr lang="en-US" sz="2800" dirty="0"/>
              <a:t> </a:t>
            </a:r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?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, </a:t>
            </a:r>
            <a:r>
              <a:rPr lang="en-US" sz="2800" dirty="0" err="1"/>
              <a:t>tulis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konsep</a:t>
            </a:r>
            <a:r>
              <a:rPr lang="en-US" sz="2800" dirty="0"/>
              <a:t> PLOR (Problem, Location, Objectives Evidence </a:t>
            </a:r>
            <a:r>
              <a:rPr lang="en-US" sz="2800" dirty="0" err="1"/>
              <a:t>dan</a:t>
            </a:r>
            <a:r>
              <a:rPr lang="en-US" sz="2800" dirty="0"/>
              <a:t> Reference). </a:t>
            </a:r>
            <a:r>
              <a:rPr lang="en-US" sz="2800" dirty="0" err="1"/>
              <a:t>Tetapkan</a:t>
            </a:r>
            <a:r>
              <a:rPr lang="en-US" sz="2800" dirty="0"/>
              <a:t> pula </a:t>
            </a:r>
            <a:r>
              <a:rPr lang="en-US" sz="2800" dirty="0" err="1"/>
              <a:t>pasal</a:t>
            </a:r>
            <a:r>
              <a:rPr lang="en-US" sz="2800" dirty="0"/>
              <a:t> ISO 9001 yang </a:t>
            </a:r>
            <a:r>
              <a:rPr lang="en-US" sz="2800" dirty="0" err="1"/>
              <a:t>dilanggar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38644-E8FE-4A63-B230-2C8B527C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143512"/>
            <a:ext cx="9906000" cy="171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8"/>
          <p:cNvSpPr txBox="1">
            <a:spLocks/>
          </p:cNvSpPr>
          <p:nvPr/>
        </p:nvSpPr>
        <p:spPr>
          <a:xfrm>
            <a:off x="7239016" y="628652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AFAB11-F620-41BB-9FD1-51BD9D46CF74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5C60DC-4345-4188-B38F-FF6E1D6D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303924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952472" y="1714488"/>
            <a:ext cx="8283055" cy="4513258"/>
          </a:xfrm>
        </p:spPr>
        <p:txBody>
          <a:bodyPr>
            <a:normAutofit fontScale="92500" lnSpcReduction="10000"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en-US" sz="1600" dirty="0" err="1"/>
              <a:t>Jelaskan</a:t>
            </a:r>
            <a:r>
              <a:rPr lang="en-US" sz="1600" dirty="0"/>
              <a:t> </a:t>
            </a:r>
            <a:r>
              <a:rPr lang="en-US" sz="1600" dirty="0" err="1"/>
              <a:t>keterkaitan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sistem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endParaRPr lang="en-US" sz="16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alat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mencapai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persyaratan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mendapatkan</a:t>
            </a:r>
            <a:r>
              <a:rPr lang="en-US" sz="1300" dirty="0"/>
              <a:t> ISO 9001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tujuan</a:t>
            </a:r>
            <a:r>
              <a:rPr lang="en-US" sz="1300" dirty="0"/>
              <a:t> yang </a:t>
            </a:r>
            <a:r>
              <a:rPr lang="en-US" sz="1300" dirty="0" err="1"/>
              <a:t>setara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r>
              <a:rPr lang="en-US" sz="1300" dirty="0"/>
              <a:t>, </a:t>
            </a:r>
            <a:r>
              <a:rPr lang="en-US" sz="1300" dirty="0" err="1"/>
              <a:t>kedua-duanya</a:t>
            </a:r>
            <a:r>
              <a:rPr lang="en-US" sz="1300" dirty="0"/>
              <a:t> </a:t>
            </a:r>
            <a:r>
              <a:rPr lang="en-US" sz="1300" dirty="0" err="1"/>
              <a:t>sama</a:t>
            </a:r>
            <a:r>
              <a:rPr lang="en-US" sz="1300" dirty="0"/>
              <a:t>   </a:t>
            </a:r>
            <a:r>
              <a:rPr lang="en-US" sz="1300" dirty="0" err="1"/>
              <a:t>pentingnya</a:t>
            </a:r>
            <a:r>
              <a:rPr lang="en-US" sz="1300" dirty="0"/>
              <a:t> </a:t>
            </a:r>
            <a:r>
              <a:rPr lang="en-US" sz="1300" dirty="0" err="1"/>
              <a:t>bagi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r>
              <a:rPr lang="en-US" sz="1300" dirty="0"/>
              <a:t>.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tugas</a:t>
            </a:r>
            <a:r>
              <a:rPr lang="en-US" sz="1300" dirty="0"/>
              <a:t> MR, </a:t>
            </a:r>
            <a:r>
              <a:rPr lang="en-US" sz="1300" dirty="0" err="1"/>
              <a:t>sedangkan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tugas</a:t>
            </a:r>
            <a:r>
              <a:rPr lang="en-US" sz="1300" dirty="0"/>
              <a:t> </a:t>
            </a:r>
            <a:r>
              <a:rPr lang="en-US" sz="1300" dirty="0" err="1"/>
              <a:t>manajemen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3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600" dirty="0"/>
              <a:t>Yang dimaksud tindakan perbaikan adalah :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pengecekan atas produk yang tidak sesuai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analisa penyebab masalah dan melakukan tindakan perbaikan atas penyebab masalah sehingga masalah tidak terulang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Merepair produk yang tidak sesuai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Menjawab keluhan pelanggan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training analisa masalah kepada karyawan terkait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3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600" dirty="0"/>
              <a:t>Yang dimaksud dengan perubahan pada pasal ISO 9001 8.5.6 adalah 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dokumen, dokumen yang lama harus digantikan dengan yang baru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struktur organisasi harus mendapat persetujuan dari Komisaris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perusahaan harus mereview dan menjamin perubahan tidak berpengaruh terhadap kesesuaian terhadap persyaratan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order dari Customer, perusahaan harus memastikan bahwa perusahaan mampu mengikuti permintaan perubahan dari Customer.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Perusahaan </a:t>
            </a:r>
            <a:r>
              <a:rPr lang="en-US" sz="1300" dirty="0" err="1"/>
              <a:t>harus</a:t>
            </a:r>
            <a:r>
              <a:rPr lang="en-US" sz="1300" dirty="0"/>
              <a:t> </a:t>
            </a:r>
            <a:r>
              <a:rPr lang="en-US" sz="1300" dirty="0" err="1"/>
              <a:t>menyesuaikan</a:t>
            </a:r>
            <a:r>
              <a:rPr lang="en-US" sz="1300" dirty="0"/>
              <a:t> </a:t>
            </a:r>
            <a:r>
              <a:rPr lang="en-US" sz="1300" dirty="0" err="1"/>
              <a:t>sistem</a:t>
            </a:r>
            <a:r>
              <a:rPr lang="en-US" sz="1300" dirty="0"/>
              <a:t>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ISO 9001:2008 </a:t>
            </a:r>
            <a:r>
              <a:rPr lang="en-US" sz="1300" dirty="0" err="1"/>
              <a:t>ke</a:t>
            </a:r>
            <a:r>
              <a:rPr lang="en-US" sz="1300" dirty="0"/>
              <a:t> ISO 9001:2015 paling </a:t>
            </a:r>
            <a:r>
              <a:rPr lang="en-US" sz="1300" dirty="0" err="1"/>
              <a:t>lambat</a:t>
            </a:r>
            <a:r>
              <a:rPr lang="en-US" sz="1300" dirty="0"/>
              <a:t> </a:t>
            </a:r>
            <a:r>
              <a:rPr lang="en-US" sz="1300" dirty="0" err="1"/>
              <a:t>tahun</a:t>
            </a:r>
            <a:r>
              <a:rPr lang="en-US" sz="1300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64E2E-EB39-4353-8B70-5BC08FB9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1023910" y="1214422"/>
            <a:ext cx="74906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0" dirty="0" err="1">
                <a:latin typeface="Century Gothic" pitchFamily="34" charset="0"/>
              </a:rPr>
              <a:t>Pilih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yang paling </a:t>
            </a:r>
            <a:r>
              <a:rPr lang="en-US" sz="1600" b="0" dirty="0" err="1">
                <a:latin typeface="Century Gothic" pitchFamily="34" charset="0"/>
              </a:rPr>
              <a:t>tepat</a:t>
            </a:r>
            <a:endParaRPr lang="en-US" sz="1600" b="0" dirty="0">
              <a:latin typeface="Century Gothic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153C50-AD82-4F08-95D3-F05E45F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IQA ISO 9001:2015 1/Rev 03 © Copyright Sentral Sistem, Februari 2019</a:t>
            </a:r>
          </a:p>
        </p:txBody>
      </p:sp>
    </p:spTree>
    <p:extLst>
      <p:ext uri="{BB962C8B-B14F-4D97-AF65-F5344CB8AC3E}">
        <p14:creationId xmlns:p14="http://schemas.microsoft.com/office/powerpoint/2010/main" val="191719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8341</Words>
  <Application>Microsoft Office PowerPoint</Application>
  <PresentationFormat>A4 Paper (210x297 mm)</PresentationFormat>
  <Paragraphs>1329</Paragraphs>
  <Slides>102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25" baseType="lpstr">
      <vt:lpstr>굴림</vt:lpstr>
      <vt:lpstr>Adobe Gothic Std B</vt:lpstr>
      <vt:lpstr>AidaSerif</vt:lpstr>
      <vt:lpstr>Arial</vt:lpstr>
      <vt:lpstr>Berlin Sans FB</vt:lpstr>
      <vt:lpstr>Berlin Sans FB Demi</vt:lpstr>
      <vt:lpstr>Bookman Old Style</vt:lpstr>
      <vt:lpstr>Calibri</vt:lpstr>
      <vt:lpstr>Calibri Light</vt:lpstr>
      <vt:lpstr>Century Gothic</vt:lpstr>
      <vt:lpstr>Comic Sans MS</vt:lpstr>
      <vt:lpstr>Gill Sans MT Condensed</vt:lpstr>
      <vt:lpstr>Impact</vt:lpstr>
      <vt:lpstr>Monotype Sorts</vt:lpstr>
      <vt:lpstr>Tahoma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Document</vt:lpstr>
      <vt:lpstr>AUDIT</vt:lpstr>
      <vt:lpstr>Penjelasan Training</vt:lpstr>
      <vt:lpstr>Tujuan Quality Audit</vt:lpstr>
      <vt:lpstr>PowerPoint Presentation</vt:lpstr>
      <vt:lpstr>PowerPoint Presentation</vt:lpstr>
      <vt:lpstr>Kriteria Audit</vt:lpstr>
      <vt:lpstr>Kriteria Audit</vt:lpstr>
      <vt:lpstr>Jenis-Jenis Audit berdasarkan auditornya</vt:lpstr>
      <vt:lpstr>PowerPoint Presentation</vt:lpstr>
      <vt:lpstr>PowerPoint Presentation</vt:lpstr>
      <vt:lpstr>PowerPoint Presentation</vt:lpstr>
      <vt:lpstr>PERUBAHAN ISO 19011:2018</vt:lpstr>
      <vt:lpstr>PERUBAHAN ISO 19011:2018</vt:lpstr>
      <vt:lpstr>PowerPoint Presentation</vt:lpstr>
      <vt:lpstr>5.3 Menetapkan dan Mengevaluasi Risiko dan Peluang  dari Program Audit (NEW, ISO 19011:2018)</vt:lpstr>
      <vt:lpstr>INTERNAL AUDIT YANG EFEKTIF</vt:lpstr>
      <vt:lpstr>Workshop Menyusun Program Audit </vt:lpstr>
      <vt:lpstr>PowerPoint Presentation</vt:lpstr>
      <vt:lpstr>PowerPoint Presentation</vt:lpstr>
      <vt:lpstr>PowerPoint Presentation</vt:lpstr>
      <vt:lpstr>PowerPoint Presentation</vt:lpstr>
      <vt:lpstr>Fungsi Internal Quality Audit yang baik ! </vt:lpstr>
      <vt:lpstr>PowerPoint Presentation</vt:lpstr>
      <vt:lpstr>PowerPoint Presentation</vt:lpstr>
      <vt:lpstr>Perbandingan Audit Compliance vs Audit Performance </vt:lpstr>
      <vt:lpstr>Diskusi kelompok</vt:lpstr>
      <vt:lpstr>PowerPoint Presentation</vt:lpstr>
      <vt:lpstr>KUALIFIKASI AUDITOR</vt:lpstr>
      <vt:lpstr>Personel Attribute Seorang Auditor</vt:lpstr>
      <vt:lpstr>KOMPETENSI AUDITOR &amp; AUDIT TEAM LEADER</vt:lpstr>
      <vt:lpstr>KOMPETENSI AUDITOR &amp; AUDIT TEAM LEADER</vt:lpstr>
      <vt:lpstr>PEMELIHARAAN &amp; PENINGKATAN KOMPETENSI AUDITOR</vt:lpstr>
      <vt:lpstr>PowerPoint Presentation</vt:lpstr>
      <vt:lpstr>Refreshing Persyaratan ISO 9001:2015</vt:lpstr>
      <vt:lpstr>Refreshing persyaratan ISO 9001:2015</vt:lpstr>
      <vt:lpstr>Refreshing persyaratan ISO 9001:2015</vt:lpstr>
      <vt:lpstr>Fase-Fase</vt:lpstr>
      <vt:lpstr>Fase I : Perencanaan Audit</vt:lpstr>
      <vt:lpstr>6.3.2.1. Pendekatan berdasarkan risiko dalam perencanaan (NEW ISO 19011:2018 !!)</vt:lpstr>
      <vt:lpstr>Jadual Audit </vt:lpstr>
      <vt:lpstr>Jadual Audit (lanjutan)</vt:lpstr>
      <vt:lpstr>Penetapan Jadual Audit </vt:lpstr>
      <vt:lpstr>PowerPoint Presentation</vt:lpstr>
      <vt:lpstr>Workshop Identifiksi Risiko dan Peluang  saat membuat perencanaan audit </vt:lpstr>
      <vt:lpstr>Apa yang baru di ISO 19011:2018 (Annex A, tambahan pedoman untuk  perencanaan dan pelaksanaan audit)</vt:lpstr>
      <vt:lpstr> Pemilihan Audit Team</vt:lpstr>
      <vt:lpstr>PowerPoint Presentation</vt:lpstr>
      <vt:lpstr> Hubungi organisasi yang akan diaudit </vt:lpstr>
      <vt:lpstr> Pengarahan Untuk Audit Team</vt:lpstr>
      <vt:lpstr> Pengarahan Untuk Audit Team</vt:lpstr>
      <vt:lpstr>Contoh : Input audit berdasarkan Identifikasi permasalahan/ kelemahan pada perusahaan</vt:lpstr>
      <vt:lpstr>Pembuatan Checklist Audit</vt:lpstr>
      <vt:lpstr>Input dalam pembuatan check list audit </vt:lpstr>
      <vt:lpstr>PowerPoint Presentation</vt:lpstr>
      <vt:lpstr>Diskusi kelompok</vt:lpstr>
      <vt:lpstr>PowerPoint Presentation</vt:lpstr>
      <vt:lpstr>PowerPoint Presentation</vt:lpstr>
      <vt:lpstr> Opening meeting</vt:lpstr>
      <vt:lpstr> Pelaksanaan Audit</vt:lpstr>
      <vt:lpstr>Siklus Pelaksanaan Audit</vt:lpstr>
      <vt:lpstr> Pelaksanaan Audit</vt:lpstr>
      <vt:lpstr>Teknik-teknik Sampling</vt:lpstr>
      <vt:lpstr>Jika suatu masalah terdeteksi melalui vertical slice, horizontal slice sampling harus digunakan untuk menentukan kedalaman dan keseriusan dari masalah tsb !!</vt:lpstr>
      <vt:lpstr>PowerPoint Presentation</vt:lpstr>
      <vt:lpstr>PowerPoint Presentation</vt:lpstr>
      <vt:lpstr>PowerPoint Presentation</vt:lpstr>
      <vt:lpstr>PowerPoint Presentation</vt:lpstr>
      <vt:lpstr>Sistem Sampling Audit Improvement 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Hal-hal yang seharusnya dihindari  selama pelaksanaan audit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Workshop : Penulisan Temuan Audit</vt:lpstr>
      <vt:lpstr>PowerPoint Presentation</vt:lpstr>
      <vt:lpstr>PowerPoint Presentation</vt:lpstr>
      <vt:lpstr>PowerPoint Presentation</vt:lpstr>
      <vt:lpstr>Tindakan Perbaikan Temuan Audit</vt:lpstr>
      <vt:lpstr>Verifikasi Temuan Audit</vt:lpstr>
      <vt:lpstr>Case study pemeriksaan follow up audit   pemeriksaan tindakan perbaikan</vt:lpstr>
      <vt:lpstr>PowerPoint Presentation</vt:lpstr>
      <vt:lpstr>Tanggung jawab lead auditor</vt:lpstr>
      <vt:lpstr>Tanggung jawab lead auditor</vt:lpstr>
      <vt:lpstr>Tanggung jawab Auditor</vt:lpstr>
      <vt:lpstr>Tanggung jawab Auditor</vt:lpstr>
      <vt:lpstr>Tanggung jawab Auditee</vt:lpstr>
      <vt:lpstr>WORKSHOP :  Audit Record Kebijakan Mutu, Sasaran Mutu dan Manajemen Review </vt:lpstr>
      <vt:lpstr>Soal Latihan</vt:lpstr>
      <vt:lpstr>Soal Latihan</vt:lpstr>
      <vt:lpstr>Soal Latihan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</dc:title>
  <dc:creator>nash</dc:creator>
  <cp:lastModifiedBy>nasrullah darsah</cp:lastModifiedBy>
  <cp:revision>49</cp:revision>
  <dcterms:created xsi:type="dcterms:W3CDTF">2017-06-20T06:16:39Z</dcterms:created>
  <dcterms:modified xsi:type="dcterms:W3CDTF">2019-08-21T01:54:35Z</dcterms:modified>
</cp:coreProperties>
</file>